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70" r:id="rId5"/>
    <p:sldId id="259" r:id="rId6"/>
    <p:sldId id="266" r:id="rId7"/>
    <p:sldId id="272" r:id="rId8"/>
    <p:sldId id="273" r:id="rId9"/>
    <p:sldId id="288" r:id="rId10"/>
    <p:sldId id="275" r:id="rId11"/>
    <p:sldId id="274" r:id="rId12"/>
    <p:sldId id="276" r:id="rId13"/>
    <p:sldId id="278" r:id="rId14"/>
    <p:sldId id="277" r:id="rId15"/>
    <p:sldId id="287" r:id="rId16"/>
    <p:sldId id="281" r:id="rId17"/>
    <p:sldId id="279" r:id="rId18"/>
    <p:sldId id="282" r:id="rId19"/>
    <p:sldId id="284" r:id="rId20"/>
    <p:sldId id="280" r:id="rId21"/>
    <p:sldId id="285" r:id="rId22"/>
    <p:sldId id="286" r:id="rId23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panose="02040502050505030304" pitchFamily="18" charset="0"/>
        <a:ea typeface="+mn-ea"/>
        <a:cs typeface="Arial" panose="020B0604020202020204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panose="02040502050505030304" pitchFamily="18" charset="0"/>
        <a:ea typeface="+mn-ea"/>
        <a:cs typeface="Arial" panose="020B0604020202020204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panose="02040502050505030304" pitchFamily="18" charset="0"/>
        <a:ea typeface="+mn-ea"/>
        <a:cs typeface="Arial" panose="020B0604020202020204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panose="02040502050505030304" pitchFamily="18" charset="0"/>
        <a:ea typeface="+mn-ea"/>
        <a:cs typeface="Arial" panose="020B0604020202020204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Palatino Linotype" panose="02040502050505030304" pitchFamily="18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Palatino Linotype" panose="02040502050505030304" pitchFamily="18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Palatino Linotype" panose="02040502050505030304" pitchFamily="18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Palatino Linotype" panose="02040502050505030304" pitchFamily="18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Palatino Linotype" panose="02040502050505030304" pitchFamily="18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800000"/>
    <a:srgbClr val="FFCC00"/>
    <a:srgbClr val="FFFF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4660"/>
  </p:normalViewPr>
  <p:slideViewPr>
    <p:cSldViewPr>
      <p:cViewPr varScale="1">
        <p:scale>
          <a:sx n="73" d="100"/>
          <a:sy n="73" d="100"/>
        </p:scale>
        <p:origin x="-984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/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F133F6-AEA6-4A10-9F95-B66E03815CF7}" type="datetimeFigureOut">
              <a:rPr lang="ru-RU"/>
              <a:pPr>
                <a:defRPr/>
              </a:pPr>
              <a:t>16.03.2025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E6530C-6F75-4B11-B32C-0C0A83E04F7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6629946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CD4F68-1547-4F7B-949E-98F8C3C2AA02}" type="datetimeFigureOut">
              <a:rPr lang="ru-RU"/>
              <a:pPr>
                <a:defRPr/>
              </a:pPr>
              <a:t>16.03.2025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A12C965-A8D7-4DBB-8934-F596A18B0B8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40240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26E553-F868-4F3A-B814-0FB655B986E1}" type="datetimeFigureOut">
              <a:rPr lang="ru-RU"/>
              <a:pPr>
                <a:defRPr/>
              </a:pPr>
              <a:t>16.03.2025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AF7F82-CF9A-4ADA-A736-486034739A5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334266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305A5CE-8D22-4A3D-B7E6-AD94DE6B814D}" type="datetimeFigureOut">
              <a:rPr lang="ru-RU"/>
              <a:pPr>
                <a:defRPr/>
              </a:pPr>
              <a:t>16.03.2025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1754820-164E-4565-B523-04E091F8023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147783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6"/>
          <p:cNvSpPr/>
          <p:nvPr/>
        </p:nvSpPr>
        <p:spPr>
          <a:xfrm>
            <a:off x="4495800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5" name="Oval 7"/>
          <p:cNvSpPr/>
          <p:nvPr/>
        </p:nvSpPr>
        <p:spPr>
          <a:xfrm>
            <a:off x="4695825" y="3924300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6" name="Oval 8"/>
          <p:cNvSpPr/>
          <p:nvPr/>
        </p:nvSpPr>
        <p:spPr>
          <a:xfrm>
            <a:off x="4297363" y="3924300"/>
            <a:ext cx="8413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E4A411-34AC-45C2-AE8C-F2893C8529FB}" type="datetimeFigureOut">
              <a:rPr lang="ru-RU"/>
              <a:pPr>
                <a:defRPr/>
              </a:pPr>
              <a:t>16.03.2025</a:t>
            </a:fld>
            <a:endParaRPr lang="ru-RU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3403D84-B47B-435E-BA7B-650E5C398CC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696547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BE2A3-BBF6-4DC0-BD60-60D6B2AA0DF7}" type="datetimeFigureOut">
              <a:rPr lang="ru-RU"/>
              <a:pPr>
                <a:defRPr/>
              </a:pPr>
              <a:t>16.03.2025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0D78D60B-396E-41D2-A304-798F4BC4A57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023726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0FC8B6-E048-4B9B-B9C2-5B7021FBB60D}" type="datetimeFigureOut">
              <a:rPr lang="ru-RU"/>
              <a:pPr>
                <a:defRPr/>
              </a:pPr>
              <a:t>16.03.2025</a:t>
            </a:fld>
            <a:endParaRPr lang="ru-RU" dirty="0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A90F5C79-C8E6-4B10-B293-1AEF6774896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232730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376411-14A5-4FE1-9F2E-D703B284331F}" type="datetimeFigureOut">
              <a:rPr lang="ru-RU"/>
              <a:pPr>
                <a:defRPr/>
              </a:pPr>
              <a:t>16.03.2025</a:t>
            </a:fld>
            <a:endParaRPr lang="ru-RU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60C592A-E25F-40ED-8CD3-AA77E588BDC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20742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3B2D44-6383-417A-8AEF-AAB0E6D70880}" type="datetimeFigureOut">
              <a:rPr lang="ru-RU"/>
              <a:pPr>
                <a:defRPr/>
              </a:pPr>
              <a:t>16.03.2025</a:t>
            </a:fld>
            <a:endParaRPr lang="ru-RU" dirty="0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0ABBC5-DCB1-4802-8792-4B998286C56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411229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4277E-DB58-4B7D-957E-A62E8F7AEF0C}" type="datetimeFigureOut">
              <a:rPr lang="ru-RU"/>
              <a:pPr>
                <a:defRPr/>
              </a:pPr>
              <a:t>16.03.2025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FEBB9A9-AA7F-4740-8217-C6792E3EB91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242207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rtlCol="0">
            <a:normAutofit/>
          </a:bodyPr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B3B44A-2C15-404C-BCD5-B26E6A6258B6}" type="datetimeFigureOut">
              <a:rPr lang="ru-RU"/>
              <a:pPr>
                <a:defRPr/>
              </a:pPr>
              <a:t>16.03.2025</a:t>
            </a:fld>
            <a:endParaRPr lang="ru-RU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96DC5F-CFD9-45D5-8873-6F0EAA9FF93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507603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3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2700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fld id="{0125E5BF-C607-4523-BE4A-BAA32934511D}" type="datetimeFigureOut">
              <a:rPr lang="ru-RU"/>
              <a:pPr>
                <a:defRPr/>
              </a:pPr>
              <a:t>16.03.2025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8813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925" y="6356350"/>
            <a:ext cx="561975" cy="365125"/>
          </a:xfrm>
          <a:prstGeom prst="rect">
            <a:avLst/>
          </a:prstGeom>
        </p:spPr>
        <p:txBody>
          <a:bodyPr vert="horz" wrap="square" lIns="27432" tIns="45720" rIns="4572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595959"/>
                </a:solidFill>
                <a:latin typeface="Century Gothic" panose="020B0502020202020204" pitchFamily="34" charset="0"/>
              </a:defRPr>
            </a:lvl1pPr>
          </a:lstStyle>
          <a:p>
            <a:fld id="{45F6B211-4466-4D97-9793-6C6EF01BDC27}" type="slidenum">
              <a:rPr lang="ru-RU" altLang="ru-RU"/>
              <a:pPr/>
              <a:t>‹#›</a:t>
            </a:fld>
            <a:endParaRPr lang="ru-RU" altLang="ru-RU"/>
          </a:p>
        </p:txBody>
      </p:sp>
      <p:sp>
        <p:nvSpPr>
          <p:cNvPr id="7" name="Oval 6"/>
          <p:cNvSpPr/>
          <p:nvPr/>
        </p:nvSpPr>
        <p:spPr>
          <a:xfrm>
            <a:off x="8458200" y="6499225"/>
            <a:ext cx="84138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569913" y="6499225"/>
            <a:ext cx="84137" cy="84138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15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xStyles>
    <p:titleStyle>
      <a:lvl1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  <a:lvl2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2pPr>
      <a:lvl3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3pPr>
      <a:lvl4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4pPr>
      <a:lvl5pPr algn="ctr" rtl="0" eaLnBrk="0" fontAlgn="base" hangingPunct="0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5pPr>
      <a:lvl6pPr marL="4572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6pPr>
      <a:lvl7pPr marL="9144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7pPr>
      <a:lvl8pPr marL="13716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8pPr>
      <a:lvl9pPr marL="1828800" algn="ctr" rtl="0" fontAlgn="base">
        <a:lnSpc>
          <a:spcPts val="5800"/>
        </a:lnSpc>
        <a:spcBef>
          <a:spcPct val="0"/>
        </a:spcBef>
        <a:spcAft>
          <a:spcPct val="0"/>
        </a:spcAft>
        <a:defRPr sz="5400">
          <a:solidFill>
            <a:schemeClr val="tx2"/>
          </a:solidFill>
          <a:latin typeface="Palatino Linotype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rgbClr val="7F7F7F"/>
          </a:solidFill>
          <a:latin typeface="+mj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Courier New" panose="02070309020205020404" pitchFamily="49" charset="0"/>
        <a:buChar char="o"/>
        <a:defRPr sz="1600" kern="1200">
          <a:solidFill>
            <a:srgbClr val="7F7F7F"/>
          </a:solidFill>
          <a:latin typeface="+mj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7F7F7F"/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4.png"/><Relationship Id="rId5" Type="http://schemas.openxmlformats.org/officeDocument/2006/relationships/image" Target="../media/image53.jpe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eg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750" y="2060575"/>
            <a:ext cx="8135938" cy="2376537"/>
          </a:xfrm>
        </p:spPr>
        <p:txBody>
          <a:bodyPr>
            <a:normAutofit/>
          </a:bodyPr>
          <a:lstStyle/>
          <a:p>
            <a:pPr algn="just" eaLnBrk="1" hangingPunct="1">
              <a:buFont typeface="Arial" charset="0"/>
              <a:buNone/>
              <a:defRPr/>
            </a:pPr>
            <a:r>
              <a:rPr lang="ru-RU" sz="1800" b="1" dirty="0" smtClean="0">
                <a:solidFill>
                  <a:schemeClr val="tx1"/>
                </a:solidFill>
                <a:latin typeface="+mn-lt"/>
              </a:rPr>
              <a:t>75 </a:t>
            </a:r>
            <a:r>
              <a:rPr lang="ru-RU" sz="1800" b="1" dirty="0">
                <a:solidFill>
                  <a:schemeClr val="tx1"/>
                </a:solidFill>
                <a:latin typeface="+mn-lt"/>
              </a:rPr>
              <a:t>лет минуло уже с того дня, как отгремели последние залпы </a:t>
            </a:r>
            <a:r>
              <a:rPr lang="ru-RU" sz="1800" b="1" dirty="0" smtClean="0">
                <a:solidFill>
                  <a:schemeClr val="tx1"/>
                </a:solidFill>
                <a:latin typeface="+mn-lt"/>
              </a:rPr>
              <a:t>войны.</a:t>
            </a:r>
            <a:r>
              <a:rPr lang="en-US" sz="1800" b="1" dirty="0" smtClean="0">
                <a:solidFill>
                  <a:schemeClr val="tx1"/>
                </a:solidFill>
                <a:latin typeface="+mn-lt"/>
              </a:rPr>
              <a:t> </a:t>
            </a:r>
            <a:r>
              <a:rPr lang="ru-RU" sz="1800" b="1" dirty="0" smtClean="0">
                <a:solidFill>
                  <a:schemeClr val="tx1"/>
                </a:solidFill>
                <a:latin typeface="+mn-lt"/>
              </a:rPr>
              <a:t>Семьдесят лет </a:t>
            </a:r>
            <a:r>
              <a:rPr lang="ru-RU" sz="1800" b="1" dirty="0">
                <a:solidFill>
                  <a:schemeClr val="tx1"/>
                </a:solidFill>
                <a:latin typeface="+mn-lt"/>
              </a:rPr>
              <a:t>наша страна  живёт в условиях мира. Но память о тех героических днях нетленна. Мы не вправе забыть о прошлом, о тех страданиях и бедах, которые перенёс наш народ в </a:t>
            </a:r>
            <a:r>
              <a:rPr lang="ru-RU" sz="1800" b="1" dirty="0" smtClean="0">
                <a:solidFill>
                  <a:schemeClr val="tx1"/>
                </a:solidFill>
                <a:latin typeface="+mn-lt"/>
              </a:rPr>
              <a:t>длительной </a:t>
            </a:r>
            <a:r>
              <a:rPr lang="ru-RU" sz="1800" b="1" dirty="0">
                <a:solidFill>
                  <a:schemeClr val="tx1"/>
                </a:solidFill>
                <a:latin typeface="+mn-lt"/>
              </a:rPr>
              <a:t>смертельной борьбе с германским фашизмом. Победа нашего народа в Великой Отечественной войне  1941-1945гг. навсегда останется одной из самых памятных страниц в истории человечества.</a:t>
            </a:r>
            <a:endParaRPr lang="ru-RU" sz="1800" b="1" dirty="0" smtClean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2" name="Заголовок 4"/>
          <p:cNvSpPr>
            <a:spLocks noGrp="1"/>
          </p:cNvSpPr>
          <p:nvPr/>
        </p:nvSpPr>
        <p:spPr bwMode="auto">
          <a:xfrm>
            <a:off x="685800" y="2693988"/>
            <a:ext cx="7772400" cy="1470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>
            <a:lvl1pPr eaLnBrk="0" hangingPunct="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9pPr>
          </a:lstStyle>
          <a:p>
            <a:pPr algn="ctr"/>
            <a:endParaRPr lang="ru-RU" altLang="ru-RU" sz="4400">
              <a:solidFill>
                <a:schemeClr val="tx2"/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23850" y="119063"/>
            <a:ext cx="8569325" cy="1570037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B prst="relaxedInset"/>
          </a:sp3d>
        </p:spPr>
        <p:txBody>
          <a:bodyPr>
            <a:spAutoFit/>
          </a:bodyPr>
          <a:lstStyle/>
          <a:p>
            <a:pPr algn="ctr">
              <a:defRPr/>
            </a:pPr>
            <a:r>
              <a:rPr lang="ru-RU" sz="4800" b="1" i="1" spc="50" dirty="0">
                <a:ln w="11430"/>
                <a:solidFill>
                  <a:srgbClr val="FFFF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cs typeface="Arial" charset="0"/>
              </a:rPr>
              <a:t>Никто не забыт и ничто не забыто</a:t>
            </a:r>
            <a:endParaRPr lang="ru-RU" sz="4800" b="1" spc="50" dirty="0">
              <a:ln w="11430"/>
              <a:solidFill>
                <a:srgbClr val="FFFF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cs typeface="Arial" charset="0"/>
            </a:endParaRPr>
          </a:p>
        </p:txBody>
      </p:sp>
      <p:pic>
        <p:nvPicPr>
          <p:cNvPr id="3080" name="Рисунок 8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912" y="4653136"/>
            <a:ext cx="2087104" cy="1803636"/>
          </a:xfrm>
          <a:prstGeom prst="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99592" y="331788"/>
            <a:ext cx="7772400" cy="576262"/>
          </a:xfrm>
        </p:spPr>
        <p:txBody>
          <a:bodyPr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002060"/>
                </a:solidFill>
              </a:rPr>
              <a:t>Бои за Красноград, Харьков и Белград</a:t>
            </a:r>
            <a:endParaRPr lang="ru-RU" sz="2400" b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568" y="1196752"/>
            <a:ext cx="5183187" cy="2880419"/>
          </a:xfrm>
        </p:spPr>
        <p:txBody>
          <a:bodyPr rtlCol="0">
            <a:norm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sz="1800" dirty="0" smtClean="0">
                <a:solidFill>
                  <a:schemeClr val="tx1"/>
                </a:solidFill>
                <a:latin typeface="+mn-lt"/>
              </a:rPr>
              <a:t>В </a:t>
            </a:r>
            <a:r>
              <a:rPr lang="ru-RU" sz="1800" dirty="0">
                <a:solidFill>
                  <a:schemeClr val="tx1"/>
                </a:solidFill>
                <a:latin typeface="+mn-lt"/>
              </a:rPr>
              <a:t>августе-сентябре 1943 г. 81-ая гвардейская дивизия участвовала в освобождении Белгорода, Харькова и Краснограда. Заслуги воинов дивизии в ходе боев за Харьков были отмечены приказом ВГК. За мужество и героизм, проявленные при освобождении 19 сентября Краснограда, 81-й гвардейской стрелковой дивизии приказом ВГК присвоено почетное наименование "Красноградской".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2292" name="Рисунок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6" y="1052736"/>
            <a:ext cx="2376114" cy="16284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Рисунок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4508500"/>
            <a:ext cx="2376488" cy="177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Рисунок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508500"/>
            <a:ext cx="2951162" cy="1724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Рисунок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6934" y="2852936"/>
            <a:ext cx="2434898" cy="15126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6" name="Рисунок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143" y="4508501"/>
            <a:ext cx="2360656" cy="177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16013" y="188913"/>
            <a:ext cx="7777162" cy="719137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002060"/>
                </a:solidFill>
              </a:rPr>
              <a:t>Бой за Кировоград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68313" y="1412875"/>
            <a:ext cx="8064500" cy="2303463"/>
          </a:xfrm>
        </p:spPr>
        <p:txBody>
          <a:bodyPr rtlCol="0">
            <a:normAutofit/>
          </a:bodyPr>
          <a:lstStyle/>
          <a:p>
            <a:pPr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sz="1800" dirty="0">
                <a:solidFill>
                  <a:schemeClr val="tx1"/>
                </a:solidFill>
                <a:latin typeface="+mn-lt"/>
              </a:rPr>
              <a:t>В конце 1943 г. - начале 1944 7-я гвардейская армия уже в составе 2-го Украинского фронта участвовала в освобождении Кировограда. В боях за Кировоград особое отличие вновь проявили воины 81-й гвардейской Красноградской стрелковой дивизии, что было отмечено в приказе ВГК от 08.01.44 г. Этим же приказом 81-я гвардейская Красноградская стрелковая дивизия была награждена Орденом </a:t>
            </a:r>
            <a:r>
              <a:rPr lang="ru-RU" sz="1800" dirty="0" smtClean="0">
                <a:solidFill>
                  <a:schemeClr val="tx1"/>
                </a:solidFill>
                <a:latin typeface="+mn-lt"/>
              </a:rPr>
              <a:t>Красного знамени.</a:t>
            </a:r>
            <a:endParaRPr lang="ru-RU" sz="1800" dirty="0">
              <a:solidFill>
                <a:schemeClr val="tx1"/>
              </a:solidFill>
            </a:endParaRPr>
          </a:p>
        </p:txBody>
      </p:sp>
      <p:pic>
        <p:nvPicPr>
          <p:cNvPr id="13316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8" y="3933825"/>
            <a:ext cx="2919412" cy="165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Рисунок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3933825"/>
            <a:ext cx="2714625" cy="165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Рисунок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4204" y="3933825"/>
            <a:ext cx="2543371" cy="1655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827088" y="0"/>
            <a:ext cx="6835775" cy="792163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002060"/>
                </a:solidFill>
              </a:rPr>
              <a:t>Взятие Будапешта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3315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849" y="836713"/>
            <a:ext cx="6335713" cy="3347938"/>
          </a:xfrm>
        </p:spPr>
        <p:txBody>
          <a:bodyPr>
            <a:noAutofit/>
          </a:bodyPr>
          <a:lstStyle/>
          <a:p>
            <a:pPr algn="just" eaLnBrk="1" hangingPunct="1">
              <a:buFont typeface="Arial" charset="0"/>
              <a:buNone/>
              <a:defRPr/>
            </a:pPr>
            <a:r>
              <a:rPr lang="ru-RU" sz="1800" dirty="0" smtClean="0">
                <a:solidFill>
                  <a:schemeClr val="tx1"/>
                </a:solidFill>
                <a:latin typeface="+mn-lt"/>
              </a:rPr>
              <a:t>В январе-феврале 1944 г. в боях за Будапешт 7-я гвардейская армия и входивший в ее состав 25-й гвардейский стрелковый корпус с 81-й гвардейской Красноградской стрелковой дивизией действовали на левом крыле 2-го Украинского фронта. Обстановка была крайне тяжелой. Противник подготовил новый контрудар с целью восстановления своей обороны по реке Грон и 18 февраля перешел в наступление. Между тем полки дивизии были обескровлены в предыдущих боях и насчитывали не более 30-40 процентов штатного состава. Бойцы дивизии проявили беспримерное мужество и героизм, однако под натиском многократно превосходящих сил противника были вынуждены отступить на левый берег Грона. Ситуацию удалось переломить только с вводом в бой дополнительных танковых и пехотных частей.</a:t>
            </a:r>
          </a:p>
        </p:txBody>
      </p:sp>
      <p:pic>
        <p:nvPicPr>
          <p:cNvPr id="14340" name="Рисунок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9564" y="5359924"/>
            <a:ext cx="2089236" cy="1298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Рисунок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814" y="3501008"/>
            <a:ext cx="2080654" cy="13851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2" name="Рисунок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4" r="2396" b="3114"/>
          <a:stretch>
            <a:fillRect/>
          </a:stretch>
        </p:blipFill>
        <p:spPr bwMode="auto">
          <a:xfrm>
            <a:off x="3923928" y="5412683"/>
            <a:ext cx="1656184" cy="1224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3" name="Рисунок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1236" y="965231"/>
            <a:ext cx="2080654" cy="2038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4" name="Рисунок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5326512"/>
            <a:ext cx="2232248" cy="13105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4213" y="188913"/>
            <a:ext cx="7772400" cy="93662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3200" b="1" dirty="0" smtClean="0">
                <a:solidFill>
                  <a:srgbClr val="002060"/>
                </a:solidFill>
              </a:rPr>
              <a:t>Освобождение Чехии</a:t>
            </a:r>
            <a:endParaRPr lang="ru-RU" sz="3200" b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850" y="1484313"/>
            <a:ext cx="7993063" cy="2808287"/>
          </a:xfrm>
        </p:spPr>
        <p:txBody>
          <a:bodyPr rtlCol="0">
            <a:norm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sz="1800" dirty="0">
                <a:solidFill>
                  <a:schemeClr val="tx1"/>
                </a:solidFill>
                <a:latin typeface="+mn-lt"/>
              </a:rPr>
              <a:t>К </a:t>
            </a:r>
            <a:r>
              <a:rPr lang="ru-RU" sz="1800" dirty="0" smtClean="0">
                <a:solidFill>
                  <a:schemeClr val="tx1"/>
                </a:solidFill>
                <a:latin typeface="+mn-lt"/>
              </a:rPr>
              <a:t>7 апреля 1944 года </a:t>
            </a:r>
            <a:r>
              <a:rPr lang="ru-RU" sz="1800" dirty="0">
                <a:solidFill>
                  <a:schemeClr val="tx1"/>
                </a:solidFill>
                <a:latin typeface="+mn-lt"/>
              </a:rPr>
              <a:t>войска центра 2-го Украинского фронта подошли к реке Мораве, форсировали ее и овладели несколькими плацдармами на правом берегу. В ожесточенных боях массовый героизм проявили бойцы и офицеры 81-й гвардейской стрелковой дивизии, которая одна из первых в 7-й гвардейской армии преодолела водный рубеж с ходу и стала закрепляться на противоположном берегу. 26 апреля Брно был освобожден. В дальнейшем войска дивизии участвовали в окончательном уничтожении группировки немецких войск в Чехии. 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16388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4221163"/>
            <a:ext cx="3092450" cy="2120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71550" y="0"/>
            <a:ext cx="7340600" cy="765175"/>
          </a:xfrm>
        </p:spPr>
        <p:txBody>
          <a:bodyPr>
            <a:norm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002060"/>
                </a:solidFill>
              </a:rPr>
              <a:t>Освобождения  Молдавии и Румынии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288" y="981075"/>
            <a:ext cx="5545137" cy="3311525"/>
          </a:xfrm>
        </p:spPr>
        <p:txBody>
          <a:bodyPr rtlCol="0">
            <a:noAutofit/>
          </a:bodyPr>
          <a:lstStyle/>
          <a:p>
            <a:pPr algn="l" eaLnBrk="1" fontAlgn="auto" hangingPunct="1">
              <a:spcAft>
                <a:spcPts val="0"/>
              </a:spcAft>
              <a:defRPr/>
            </a:pPr>
            <a:r>
              <a:rPr lang="ru-RU" sz="1800" dirty="0">
                <a:solidFill>
                  <a:schemeClr val="tx1"/>
                </a:solidFill>
                <a:latin typeface="+mn-lt"/>
              </a:rPr>
              <a:t>В конце лета </a:t>
            </a:r>
            <a:r>
              <a:rPr lang="ru-RU" sz="1800" dirty="0" smtClean="0">
                <a:solidFill>
                  <a:schemeClr val="tx1"/>
                </a:solidFill>
                <a:latin typeface="+mn-lt"/>
              </a:rPr>
              <a:t>1944 года </a:t>
            </a:r>
            <a:r>
              <a:rPr lang="ru-RU" sz="1800" dirty="0">
                <a:solidFill>
                  <a:schemeClr val="tx1"/>
                </a:solidFill>
                <a:latin typeface="+mn-lt"/>
              </a:rPr>
              <a:t>соединения 7-й гвардейской </a:t>
            </a:r>
            <a:r>
              <a:rPr lang="ru-RU" sz="1800" dirty="0" smtClean="0">
                <a:solidFill>
                  <a:schemeClr val="tx1"/>
                </a:solidFill>
                <a:latin typeface="+mn-lt"/>
              </a:rPr>
              <a:t>армии, в состав которой входила и 81 гвардейская стрелковая  дивизия, </a:t>
            </a:r>
            <a:r>
              <a:rPr lang="ru-RU" sz="1800" dirty="0">
                <a:solidFill>
                  <a:schemeClr val="tx1"/>
                </a:solidFill>
                <a:latin typeface="+mn-lt"/>
              </a:rPr>
              <a:t>участвовали в освобождении Молдавии и боях в северной Румынии. Осенью того же года они провели успешное наступление в восточных районах Венгрии, подступили к ее столице и именно на них легла основная тяжесть боев за Будапешт, завершившихся только в середине февраля 1945 года</a:t>
            </a:r>
            <a:r>
              <a:rPr lang="ru-RU" sz="1800" dirty="0" smtClean="0">
                <a:solidFill>
                  <a:schemeClr val="tx1"/>
                </a:solidFill>
                <a:latin typeface="+mn-lt"/>
              </a:rPr>
              <a:t>.. </a:t>
            </a:r>
            <a:endParaRPr lang="ru-RU" sz="1800" dirty="0">
              <a:solidFill>
                <a:schemeClr val="tx1"/>
              </a:solidFill>
              <a:latin typeface="+mn-lt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sz="1800" dirty="0" smtClean="0">
                <a:solidFill>
                  <a:schemeClr val="tx1"/>
                </a:solidFill>
                <a:latin typeface="+mn-lt"/>
              </a:rPr>
              <a:t>В </a:t>
            </a:r>
            <a:r>
              <a:rPr lang="ru-RU" sz="1800" dirty="0">
                <a:solidFill>
                  <a:schemeClr val="tx1"/>
                </a:solidFill>
                <a:latin typeface="+mn-lt"/>
              </a:rPr>
              <a:t>ходе боев весной 1945 года соединения армии освобождали </a:t>
            </a:r>
            <a:r>
              <a:rPr lang="ru-RU" sz="1800" dirty="0" smtClean="0">
                <a:solidFill>
                  <a:schemeClr val="tx1"/>
                </a:solidFill>
                <a:latin typeface="+mn-lt"/>
              </a:rPr>
              <a:t>Словакию.</a:t>
            </a:r>
            <a:endParaRPr lang="ru-RU" sz="1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7412" name="Рисунок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6465" y="981075"/>
            <a:ext cx="2438400" cy="1435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Рисунок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289" y="4652327"/>
            <a:ext cx="2736552" cy="18722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Рисунок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2965" y="2540410"/>
            <a:ext cx="2501900" cy="171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5" name="Рисунок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3896" y="4581524"/>
            <a:ext cx="2840037" cy="1943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6" name="Рисунок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869159"/>
            <a:ext cx="2408423" cy="16554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611188" y="188913"/>
            <a:ext cx="7918450" cy="730250"/>
          </a:xfrm>
        </p:spPr>
        <p:txBody>
          <a:bodyPr/>
          <a:lstStyle/>
          <a:p>
            <a:pPr>
              <a:defRPr/>
            </a:pPr>
            <a:r>
              <a:rPr lang="ru-RU" sz="2800" b="1" dirty="0" smtClean="0">
                <a:solidFill>
                  <a:srgbClr val="002060"/>
                </a:solidFill>
              </a:rPr>
              <a:t>Освобождение Словакии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15363" name="Прямоугольник 5"/>
          <p:cNvSpPr>
            <a:spLocks noChangeArrowheads="1"/>
          </p:cNvSpPr>
          <p:nvPr/>
        </p:nvSpPr>
        <p:spPr bwMode="auto">
          <a:xfrm>
            <a:off x="684213" y="1166813"/>
            <a:ext cx="7775575" cy="2586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9pPr>
          </a:lstStyle>
          <a:p>
            <a:pPr algn="just" eaLnBrk="1" hangingPunct="1"/>
            <a:r>
              <a:rPr lang="ru-RU" altLang="ru-RU" dirty="0"/>
              <a:t>В ходе боев весной 1945 года соединения армии освобождали Словакию. К исходу 1 апреля 1945 г. 25-й стрелковый корпус 7-й гвардейской армии достиг восточных пригородов Братиславы.                2 апреля передовые части 7-й гвардейской армии завязали бои на восточной и северной окраинах города. В это время правофланговые соединения 7-й гвардейской армии глубоко обходили и охватывали вражеские войска с северо-запада. Боясь полного окружения и разгрома, противник к исходу 4 апреля вынужден был отступить. Столица Словакии Братислава была освобождена.</a:t>
            </a:r>
          </a:p>
        </p:txBody>
      </p:sp>
      <p:pic>
        <p:nvPicPr>
          <p:cNvPr id="15364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7" y="4009969"/>
            <a:ext cx="3133051" cy="221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Рисунок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0469" y="4009967"/>
            <a:ext cx="1623061" cy="221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6" name="Рисунок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009969"/>
            <a:ext cx="3031376" cy="2217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765175"/>
            <a:ext cx="2303463" cy="172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5" name="Рисунок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2636838"/>
            <a:ext cx="2232025" cy="165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107950" y="155575"/>
            <a:ext cx="7772400" cy="681038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002060"/>
                </a:solidFill>
              </a:rPr>
              <a:t>Освобождение Австрии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79388" y="1052513"/>
            <a:ext cx="6119812" cy="3313112"/>
          </a:xfrm>
        </p:spPr>
        <p:txBody>
          <a:bodyPr rtlCol="0">
            <a:noAutofit/>
          </a:bodyPr>
          <a:lstStyle/>
          <a:p>
            <a:pPr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sz="1800" dirty="0">
                <a:solidFill>
                  <a:schemeClr val="tx1"/>
                </a:solidFill>
                <a:latin typeface="+mn-lt"/>
              </a:rPr>
              <a:t>6 апреля 1945 года войска 7-й гвардейской армии вышли к чехословацко-австрийской границе на реке Морава и, форсировав ее, вступили на </a:t>
            </a:r>
            <a:r>
              <a:rPr lang="ru-RU" sz="1800" dirty="0" smtClean="0">
                <a:solidFill>
                  <a:schemeClr val="tx1"/>
                </a:solidFill>
                <a:latin typeface="+mn-lt"/>
              </a:rPr>
              <a:t>территорию Австрии.</a:t>
            </a:r>
          </a:p>
          <a:p>
            <a:pPr algn="just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sz="1800" dirty="0" smtClean="0">
                <a:solidFill>
                  <a:schemeClr val="tx1"/>
                </a:solidFill>
                <a:latin typeface="+mn-lt"/>
              </a:rPr>
              <a:t>Гитлеровское </a:t>
            </a:r>
            <a:r>
              <a:rPr lang="ru-RU" sz="1800" dirty="0">
                <a:solidFill>
                  <a:schemeClr val="tx1"/>
                </a:solidFill>
                <a:latin typeface="+mn-lt"/>
              </a:rPr>
              <a:t>командование не собиралось складывать оружие, тем более, что на подступах к Южной Германии действовали части группы «Центр». Немецкие войска попытались сбросить передовые отряды советских войск в реку, но победный настрой и боевой опыт наших бойцов был настолько велик, что уже ничто не могло их </a:t>
            </a:r>
            <a:r>
              <a:rPr lang="ru-RU" sz="1800" dirty="0" smtClean="0">
                <a:solidFill>
                  <a:schemeClr val="tx1"/>
                </a:solidFill>
                <a:latin typeface="+mn-lt"/>
              </a:rPr>
              <a:t>остановить в стремлении разгромить агонизирующего врага.</a:t>
            </a:r>
            <a:endParaRPr lang="ru-RU" sz="1800" dirty="0"/>
          </a:p>
        </p:txBody>
      </p:sp>
      <p:pic>
        <p:nvPicPr>
          <p:cNvPr id="18438" name="Рисунок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647011"/>
            <a:ext cx="2899391" cy="1864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39" name="Рисунок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4635643"/>
            <a:ext cx="1650553" cy="17937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440" name="Рисунок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4186" y="4647012"/>
            <a:ext cx="2601339" cy="177104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00113" y="-7938"/>
            <a:ext cx="7627937" cy="865188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002060"/>
                </a:solidFill>
              </a:rPr>
              <a:t>Освобождение Праги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23850" y="981075"/>
            <a:ext cx="5543550" cy="3311525"/>
          </a:xfrm>
        </p:spPr>
        <p:txBody>
          <a:bodyPr rtlCol="0">
            <a:no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sz="1800" dirty="0">
                <a:solidFill>
                  <a:schemeClr val="tx1"/>
                </a:solidFill>
                <a:latin typeface="+mn-lt"/>
              </a:rPr>
              <a:t>Самым последним боевым рубежом 7-й гвардейской армии была столица Чехословакии – Прага. 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sz="1800" dirty="0">
                <a:solidFill>
                  <a:schemeClr val="tx1"/>
                </a:solidFill>
                <a:latin typeface="+mn-lt"/>
              </a:rPr>
              <a:t>В ночь на 9 мая 1945 года радио объявило о безоговорочной капитуляции Германии. Но бои на Пражском направлении продолжались, командующий группой армий «Центр» отказался сложить оружие. Пришлось бойцам 7-й гвардейской армии в течение нескольких дней заниматься своими прямыми обязанностями и после того, как везде уже ликовали по поводу Победы. Враг был разбит, и полную радость победы теперь могли проявить и воины славной 7-й гвардейской армии. </a:t>
            </a:r>
          </a:p>
          <a:p>
            <a:pPr eaLnBrk="1" fontAlgn="auto" hangingPunct="1">
              <a:spcAft>
                <a:spcPts val="0"/>
              </a:spcAft>
              <a:defRPr/>
            </a:pPr>
            <a:endParaRPr lang="ru-RU" sz="1600" dirty="0">
              <a:latin typeface="+mn-lt"/>
            </a:endParaRPr>
          </a:p>
        </p:txBody>
      </p:sp>
      <p:pic>
        <p:nvPicPr>
          <p:cNvPr id="19460" name="Рисунок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4985124"/>
            <a:ext cx="2143940" cy="16318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1" name="Рисунок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5013176"/>
            <a:ext cx="2186310" cy="1641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2" name="Рисунок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4957074"/>
            <a:ext cx="2763743" cy="16879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9463" name="Рисунок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98" t="140" r="5882" b="-444"/>
          <a:stretch>
            <a:fillRect/>
          </a:stretch>
        </p:blipFill>
        <p:spPr bwMode="auto">
          <a:xfrm>
            <a:off x="6012161" y="1556792"/>
            <a:ext cx="2635828" cy="2414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560" y="908720"/>
            <a:ext cx="7848600" cy="5616575"/>
          </a:xfrm>
        </p:spPr>
        <p:txBody>
          <a:bodyPr rtlCol="0">
            <a:norm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sz="1900" b="1" dirty="0">
                <a:solidFill>
                  <a:srgbClr val="002060"/>
                </a:solidFill>
                <a:latin typeface="+mn-lt"/>
              </a:rPr>
              <a:t>В общую долю </a:t>
            </a:r>
            <a:r>
              <a:rPr lang="ru-RU" sz="1900" b="1" dirty="0" smtClean="0">
                <a:solidFill>
                  <a:srgbClr val="002060"/>
                </a:solidFill>
                <a:latin typeface="+mn-lt"/>
              </a:rPr>
              <a:t>Победы </a:t>
            </a:r>
            <a:r>
              <a:rPr lang="ru-RU" sz="1900" b="1" dirty="0">
                <a:solidFill>
                  <a:srgbClr val="002060"/>
                </a:solidFill>
                <a:latin typeface="+mn-lt"/>
              </a:rPr>
              <a:t>немалую лепту внесли бойцы и офицеры </a:t>
            </a:r>
            <a:r>
              <a:rPr lang="ru-RU" sz="1900" b="1" dirty="0" smtClean="0">
                <a:solidFill>
                  <a:srgbClr val="002060"/>
                </a:solidFill>
                <a:latin typeface="+mn-lt"/>
              </a:rPr>
              <a:t>7-й гвардейской </a:t>
            </a:r>
            <a:r>
              <a:rPr lang="ru-RU" sz="1900" b="1" dirty="0">
                <a:solidFill>
                  <a:srgbClr val="002060"/>
                </a:solidFill>
                <a:latin typeface="+mn-lt"/>
              </a:rPr>
              <a:t>армии. Ее воины сражались в крупнейших сражениях Великой Отечественной войны, освободили сотни городов. За все эти годы, по архивным данным, </a:t>
            </a:r>
            <a:r>
              <a:rPr lang="ru-RU" sz="1900" b="1" dirty="0" smtClean="0">
                <a:solidFill>
                  <a:srgbClr val="002060"/>
                </a:solidFill>
                <a:latin typeface="+mn-lt"/>
              </a:rPr>
              <a:t>бойцы 7-й гвардейской </a:t>
            </a:r>
            <a:r>
              <a:rPr lang="ru-RU" sz="1900" b="1" dirty="0">
                <a:solidFill>
                  <a:srgbClr val="002060"/>
                </a:solidFill>
                <a:latin typeface="+mn-lt"/>
              </a:rPr>
              <a:t>армии уничтожили около 330 тысяч и взяли в плен 277 тысяч солдат, офицеров и генералов противника, уничтожили более 2 тысяч танков и самоходок, около 7 тысяч орудий и минометов. За мужество и героизм, проявленные в сражениях, Верховное Главнокомандование объявляло войскам армии 19 благодарностей, 17 раз Москва в их честь салютовала. 134 603 воина армии были награждены орденами и медалями Советского Союза. 225 из них удостоены высшей награды – звания Героя Советского Союза.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endParaRPr lang="ru-RU" b="1" dirty="0">
              <a:solidFill>
                <a:srgbClr val="0070C0"/>
              </a:solidFill>
              <a:latin typeface="+mn-lt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5511" y="4941169"/>
            <a:ext cx="2718372" cy="151216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Рисунок 2" descr="C:\Users\Колосовы\Pictures\наше дело правое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5" t="3712" r="7082" b="3416"/>
          <a:stretch>
            <a:fillRect/>
          </a:stretch>
        </p:blipFill>
        <p:spPr bwMode="auto">
          <a:xfrm>
            <a:off x="3203848" y="260350"/>
            <a:ext cx="2735262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Рисунок 3" descr="C:\Users\Колосовы\Pictures\сталинград.jpe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5" r="34937" b="30276"/>
          <a:stretch>
            <a:fillRect/>
          </a:stretch>
        </p:blipFill>
        <p:spPr bwMode="auto">
          <a:xfrm>
            <a:off x="6151880" y="260350"/>
            <a:ext cx="2621637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8" name="Рисунок 4" descr="C:\Users\Колосовы\Pictures\удостоверение.jpe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9663" y="4406900"/>
            <a:ext cx="3048000" cy="208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Рисунок 5" descr="C:\Users\Колосовы\Pictures\книжка.jpe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5856" y="4292600"/>
            <a:ext cx="2979737" cy="219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Рисунок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692150"/>
            <a:ext cx="2446337" cy="17287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511" name="Прямоугольник 2"/>
          <p:cNvSpPr>
            <a:spLocks noChangeArrowheads="1"/>
          </p:cNvSpPr>
          <p:nvPr/>
        </p:nvSpPr>
        <p:spPr bwMode="auto">
          <a:xfrm>
            <a:off x="179388" y="2492375"/>
            <a:ext cx="3241055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/>
              <a:t>Медведев Г.М.</a:t>
            </a:r>
          </a:p>
          <a:p>
            <a:pPr eaLnBrk="1" hangingPunct="1"/>
            <a:r>
              <a:rPr lang="ru-RU" altLang="ru-RU" dirty="0"/>
              <a:t>Эта фотография сделана </a:t>
            </a:r>
          </a:p>
          <a:p>
            <a:pPr eaLnBrk="1" hangingPunct="1"/>
            <a:r>
              <a:rPr lang="ru-RU" altLang="ru-RU" dirty="0"/>
              <a:t>незадолго до его смерти.</a:t>
            </a:r>
          </a:p>
          <a:p>
            <a:pPr eaLnBrk="1" hangingPunct="1"/>
            <a:r>
              <a:rPr lang="ru-RU" altLang="ru-RU" dirty="0"/>
              <a:t>Здесь он с учениками </a:t>
            </a:r>
          </a:p>
          <a:p>
            <a:pPr eaLnBrk="1" hangingPunct="1"/>
            <a:r>
              <a:rPr lang="ru-RU" altLang="ru-RU" dirty="0" err="1"/>
              <a:t>Маякской</a:t>
            </a:r>
            <a:r>
              <a:rPr lang="ru-RU" altLang="ru-RU" dirty="0"/>
              <a:t> </a:t>
            </a:r>
            <a:r>
              <a:rPr lang="ru-RU" altLang="ru-RU" dirty="0" smtClean="0"/>
              <a:t>средней школы</a:t>
            </a:r>
            <a:r>
              <a:rPr lang="ru-RU" altLang="ru-RU" sz="1600" dirty="0"/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ctrTitle"/>
          </p:nvPr>
        </p:nvSpPr>
        <p:spPr>
          <a:xfrm>
            <a:off x="611188" y="115888"/>
            <a:ext cx="7918450" cy="1368425"/>
          </a:xfrm>
        </p:spPr>
        <p:txBody>
          <a:bodyPr>
            <a:norm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sz="2000" b="1" dirty="0" smtClean="0">
                <a:solidFill>
                  <a:srgbClr val="002060"/>
                </a:solidFill>
              </a:rPr>
              <a:t>Жизнь течет, как река, и все меньше остается их, фронтовиков, седых ветеранов, героев войны. Родная земля принимает их навечно. И им, как мавзолей, земля. На миллион веков ..."</a:t>
            </a:r>
            <a:endParaRPr lang="ru-RU" sz="2000" b="1" dirty="0">
              <a:solidFill>
                <a:srgbClr val="002060"/>
              </a:solidFill>
            </a:endParaRPr>
          </a:p>
        </p:txBody>
      </p:sp>
      <p:sp>
        <p:nvSpPr>
          <p:cNvPr id="6" name="Подзаголовок 5"/>
          <p:cNvSpPr>
            <a:spLocks noGrp="1"/>
          </p:cNvSpPr>
          <p:nvPr>
            <p:ph type="subTitle" idx="1"/>
          </p:nvPr>
        </p:nvSpPr>
        <p:spPr>
          <a:xfrm>
            <a:off x="611188" y="1484313"/>
            <a:ext cx="6911975" cy="5113337"/>
          </a:xfrm>
        </p:spPr>
        <p:txBody>
          <a:bodyPr rtlCol="0">
            <a:normAutofit lnSpcReduction="10000"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sz="1800" dirty="0" smtClean="0">
                <a:solidFill>
                  <a:schemeClr val="tx1"/>
                </a:solidFill>
                <a:latin typeface="+mn-lt"/>
              </a:rPr>
              <a:t>Я хочу рассказать о своем отце, Медведеве Григории Максимовиче. Мой отец  </a:t>
            </a:r>
            <a:r>
              <a:rPr lang="ru-RU" sz="1800" dirty="0">
                <a:solidFill>
                  <a:schemeClr val="tx1"/>
                </a:solidFill>
                <a:latin typeface="+mn-lt"/>
              </a:rPr>
              <a:t>р</a:t>
            </a:r>
            <a:r>
              <a:rPr lang="ru-RU" sz="1800" dirty="0" smtClean="0">
                <a:solidFill>
                  <a:schemeClr val="tx1"/>
                </a:solidFill>
                <a:latin typeface="+mn-lt"/>
              </a:rPr>
              <a:t>одился  15 апреля 1919 года. До войны  жил в пос. Курун  Хабаровского края. Работал учителем начальных классов. 3 марта 1942 года был призван в действующую Красную Армию. Он воевал в 81-й гвардейской Красноградской Краснознаменной ордена Суворова второй степени стрелковой дивизии, которая ведет свою историю от 422-й стрелковой дивизии, сформированной весной 1942 г. в г. Бикине Хабаровского края. 26 июля 1942 года дивизия была передана на сталинградское направление.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sz="1800" dirty="0" smtClean="0">
                <a:solidFill>
                  <a:schemeClr val="tx1"/>
                </a:solidFill>
                <a:latin typeface="+mn-lt"/>
              </a:rPr>
              <a:t>Он прошел всю войну, освобождал Румынию, Австрию, </a:t>
            </a:r>
            <a:r>
              <a:rPr lang="ru-RU" sz="1800" dirty="0">
                <a:solidFill>
                  <a:schemeClr val="tx1"/>
                </a:solidFill>
                <a:latin typeface="+mn-lt"/>
              </a:rPr>
              <a:t>В</a:t>
            </a:r>
            <a:r>
              <a:rPr lang="ru-RU" sz="1800" dirty="0" smtClean="0">
                <a:solidFill>
                  <a:schemeClr val="tx1"/>
                </a:solidFill>
                <a:latin typeface="+mn-lt"/>
              </a:rPr>
              <a:t>енгрию, Чехословакию, Польшу.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sz="1800" dirty="0" smtClean="0">
                <a:solidFill>
                  <a:schemeClr val="tx1"/>
                </a:solidFill>
                <a:latin typeface="+mn-lt"/>
              </a:rPr>
              <a:t>Был награжден двумя орденами «Красная звезда», медалями: «За оборону Сталинграда», «За боевые заслуги»,  «За отвагу», «За отвагу», «За Победу над Германией».   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sz="1800" dirty="0" smtClean="0">
                <a:solidFill>
                  <a:schemeClr val="tx1"/>
                </a:solidFill>
                <a:latin typeface="+mn-lt"/>
              </a:rPr>
              <a:t>После войны отец работал учителем в с. Сарапульское, пос. Муха, а потом был переведен в пос. Маяк Хабаровского края, где жил до конца своей жизни. </a:t>
            </a:r>
            <a:endParaRPr lang="ru-RU" sz="1800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4100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1989138"/>
            <a:ext cx="1355725" cy="1951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Рисунок 4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750" y="4149725"/>
            <a:ext cx="1230313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461294" y="250032"/>
            <a:ext cx="6986588" cy="1512888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 Днём Победы дорогие ветераны !!!</a:t>
            </a:r>
            <a:br>
              <a:rPr lang="ru-RU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Крепкого здоровья вам, счастья и благополучия.. </a:t>
            </a:r>
            <a:br>
              <a:rPr lang="ru-RU" sz="2400" b="1" i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ru-RU" sz="2400" b="1" i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619250" y="1341438"/>
            <a:ext cx="6400800" cy="1752600"/>
          </a:xfrm>
        </p:spPr>
        <p:txBody>
          <a:bodyPr rtlCol="0">
            <a:normAutofit fontScale="55000" lnSpcReduction="2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endParaRPr lang="ru-RU" dirty="0"/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sz="3300" b="1" dirty="0">
                <a:solidFill>
                  <a:schemeClr val="tx1"/>
                </a:solidFill>
                <a:latin typeface="+mn-lt"/>
              </a:rPr>
              <a:t>Спасибо вам за то, что вы сделали для нас.. Низкий поклон за все, что вам пришлось вытерпеть в страшные годы Великой Отечественной войны,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sz="3300" b="1" dirty="0">
                <a:solidFill>
                  <a:schemeClr val="tx1"/>
                </a:solidFill>
                <a:latin typeface="+mn-lt"/>
              </a:rPr>
              <a:t>Простите, те, чьи надежды не были оправданы нашим поколением..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sz="3300" b="1" dirty="0">
                <a:solidFill>
                  <a:schemeClr val="tx1"/>
                </a:solidFill>
                <a:latin typeface="+mn-lt"/>
              </a:rPr>
              <a:t>И вечная </a:t>
            </a:r>
            <a:r>
              <a:rPr lang="ru-RU" sz="3300" b="1" dirty="0" smtClean="0">
                <a:solidFill>
                  <a:schemeClr val="tx1"/>
                </a:solidFill>
                <a:latin typeface="+mn-lt"/>
              </a:rPr>
              <a:t>память тем, </a:t>
            </a:r>
            <a:r>
              <a:rPr lang="ru-RU" sz="3300" b="1" dirty="0">
                <a:solidFill>
                  <a:schemeClr val="tx1"/>
                </a:solidFill>
                <a:latin typeface="+mn-lt"/>
              </a:rPr>
              <a:t>кто не смог вернуться...</a:t>
            </a:r>
          </a:p>
        </p:txBody>
      </p:sp>
      <p:pic>
        <p:nvPicPr>
          <p:cNvPr id="22533" name="Рисунок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429000"/>
            <a:ext cx="3809725" cy="28083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534" name="Рисунок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4588" y="3429000"/>
            <a:ext cx="3744912" cy="2808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539750" y="9525"/>
            <a:ext cx="7773988" cy="66040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FFFF00"/>
                </a:solidFill>
              </a:rPr>
              <a:t>Письмо из сорок пятого</a:t>
            </a:r>
            <a:endParaRPr lang="ru-RU" sz="2800" b="1" dirty="0">
              <a:solidFill>
                <a:srgbClr val="FFFF00"/>
              </a:solidFill>
            </a:endParaRPr>
          </a:p>
        </p:txBody>
      </p:sp>
      <p:sp>
        <p:nvSpPr>
          <p:cNvPr id="22531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23850" y="836613"/>
            <a:ext cx="4032250" cy="5048250"/>
          </a:xfrm>
        </p:spPr>
        <p:txBody>
          <a:bodyPr>
            <a:noAutofit/>
          </a:bodyPr>
          <a:lstStyle/>
          <a:p>
            <a:pPr algn="l" eaLnBrk="1" hangingPunct="1">
              <a:buFont typeface="Arial" charset="0"/>
              <a:buNone/>
              <a:defRPr/>
            </a:pPr>
            <a:r>
              <a:rPr lang="ru-RU" sz="1200" b="1" dirty="0" smtClean="0">
                <a:solidFill>
                  <a:schemeClr val="tx1"/>
                </a:solidFill>
                <a:latin typeface="+mn-lt"/>
              </a:rPr>
              <a:t>Я шлю тебе письмо из сорок пятого.</a:t>
            </a:r>
          </a:p>
          <a:p>
            <a:pPr algn="l" eaLnBrk="1" hangingPunct="1">
              <a:buFont typeface="Arial" charset="0"/>
              <a:buNone/>
              <a:defRPr/>
            </a:pPr>
            <a:r>
              <a:rPr lang="ru-RU" sz="1200" b="1" dirty="0" smtClean="0">
                <a:solidFill>
                  <a:schemeClr val="tx1"/>
                </a:solidFill>
                <a:latin typeface="+mn-lt"/>
              </a:rPr>
              <a:t>Взгляни на снимок, сверстник дорогой,</a:t>
            </a:r>
          </a:p>
          <a:p>
            <a:pPr algn="l" eaLnBrk="1" hangingPunct="1">
              <a:buFont typeface="Arial" charset="0"/>
              <a:buNone/>
              <a:defRPr/>
            </a:pPr>
            <a:r>
              <a:rPr lang="ru-RU" sz="1200" b="1" dirty="0" smtClean="0">
                <a:solidFill>
                  <a:schemeClr val="tx1"/>
                </a:solidFill>
                <a:latin typeface="+mn-lt"/>
              </a:rPr>
              <a:t>На нем я вместе с нашими ребятами,</a:t>
            </a:r>
          </a:p>
          <a:p>
            <a:pPr algn="l" eaLnBrk="1" hangingPunct="1">
              <a:buFont typeface="Arial" charset="0"/>
              <a:buNone/>
              <a:defRPr/>
            </a:pPr>
            <a:r>
              <a:rPr lang="ru-RU" sz="1200" b="1" dirty="0" smtClean="0">
                <a:solidFill>
                  <a:schemeClr val="tx1"/>
                </a:solidFill>
                <a:latin typeface="+mn-lt"/>
              </a:rPr>
              <a:t>Ты посмотри, какой я молодой!</a:t>
            </a:r>
          </a:p>
          <a:p>
            <a:pPr algn="l" eaLnBrk="1" hangingPunct="1">
              <a:buFont typeface="Arial" charset="0"/>
              <a:buNone/>
              <a:defRPr/>
            </a:pPr>
            <a:r>
              <a:rPr lang="ru-RU" sz="1200" b="1" dirty="0" smtClean="0">
                <a:solidFill>
                  <a:schemeClr val="tx1"/>
                </a:solidFill>
                <a:latin typeface="+mn-lt"/>
              </a:rPr>
              <a:t>Спецкор газеты фронтовой нас высмотрел</a:t>
            </a:r>
          </a:p>
          <a:p>
            <a:pPr algn="l" eaLnBrk="1" hangingPunct="1">
              <a:buFont typeface="Arial" charset="0"/>
              <a:buNone/>
              <a:defRPr/>
            </a:pPr>
            <a:r>
              <a:rPr lang="ru-RU" sz="1200" b="1" dirty="0" smtClean="0">
                <a:solidFill>
                  <a:schemeClr val="tx1"/>
                </a:solidFill>
                <a:latin typeface="+mn-lt"/>
              </a:rPr>
              <a:t>И, щелкнув «лейкой», адрес взял с собой.</a:t>
            </a:r>
          </a:p>
          <a:p>
            <a:pPr algn="l" eaLnBrk="1" hangingPunct="1">
              <a:buFont typeface="Arial" charset="0"/>
              <a:buNone/>
              <a:defRPr/>
            </a:pPr>
            <a:r>
              <a:rPr lang="ru-RU" sz="1200" b="1" dirty="0" smtClean="0">
                <a:solidFill>
                  <a:schemeClr val="tx1"/>
                </a:solidFill>
                <a:latin typeface="+mn-lt"/>
              </a:rPr>
              <a:t>А мы опять ушли туда, где выстрелы, </a:t>
            </a:r>
          </a:p>
          <a:p>
            <a:pPr algn="l" eaLnBrk="1" hangingPunct="1">
              <a:buFont typeface="Arial" charset="0"/>
              <a:buNone/>
              <a:defRPr/>
            </a:pPr>
            <a:r>
              <a:rPr lang="ru-RU" sz="1200" b="1" dirty="0" smtClean="0">
                <a:solidFill>
                  <a:schemeClr val="tx1"/>
                </a:solidFill>
                <a:latin typeface="+mn-lt"/>
              </a:rPr>
              <a:t>Ты посмотри, какой я молодой!</a:t>
            </a:r>
          </a:p>
          <a:p>
            <a:pPr algn="l" eaLnBrk="1" hangingPunct="1">
              <a:buFont typeface="Arial" charset="0"/>
              <a:buNone/>
              <a:defRPr/>
            </a:pPr>
            <a:r>
              <a:rPr lang="ru-RU" sz="1200" b="1" dirty="0" smtClean="0">
                <a:solidFill>
                  <a:schemeClr val="tx1"/>
                </a:solidFill>
                <a:latin typeface="+mn-lt"/>
              </a:rPr>
              <a:t>А вокруг весна, неба синева,</a:t>
            </a:r>
          </a:p>
          <a:p>
            <a:pPr algn="l" eaLnBrk="1" hangingPunct="1">
              <a:buFont typeface="Arial" charset="0"/>
              <a:buNone/>
              <a:defRPr/>
            </a:pPr>
            <a:r>
              <a:rPr lang="ru-RU" sz="1200" b="1" dirty="0" smtClean="0">
                <a:solidFill>
                  <a:schemeClr val="tx1"/>
                </a:solidFill>
                <a:latin typeface="+mn-lt"/>
              </a:rPr>
              <a:t>Солнце бьет в глаза и нежна листва.</a:t>
            </a:r>
          </a:p>
          <a:p>
            <a:pPr algn="l" eaLnBrk="1" hangingPunct="1">
              <a:buFont typeface="Arial" charset="0"/>
              <a:buNone/>
              <a:defRPr/>
            </a:pPr>
            <a:r>
              <a:rPr lang="ru-RU" sz="1200" b="1" dirty="0" smtClean="0">
                <a:solidFill>
                  <a:schemeClr val="tx1"/>
                </a:solidFill>
                <a:latin typeface="+mn-lt"/>
              </a:rPr>
              <a:t>Нам бы жить да жить, жить бы да любить,</a:t>
            </a:r>
          </a:p>
          <a:p>
            <a:pPr algn="l" eaLnBrk="1" hangingPunct="1">
              <a:buFont typeface="Arial" charset="0"/>
              <a:buNone/>
              <a:defRPr/>
            </a:pPr>
            <a:r>
              <a:rPr lang="ru-RU" sz="1200" b="1" dirty="0" smtClean="0">
                <a:solidFill>
                  <a:schemeClr val="tx1"/>
                </a:solidFill>
                <a:latin typeface="+mn-lt"/>
              </a:rPr>
              <a:t>И любовь дарить на земле!</a:t>
            </a:r>
          </a:p>
          <a:p>
            <a:pPr algn="l" eaLnBrk="1" hangingPunct="1">
              <a:buFont typeface="Arial" charset="0"/>
              <a:buNone/>
              <a:defRPr/>
            </a:pPr>
            <a:r>
              <a:rPr lang="ru-RU" sz="1200" b="1" dirty="0" smtClean="0">
                <a:solidFill>
                  <a:schemeClr val="tx1"/>
                </a:solidFill>
                <a:latin typeface="+mn-lt"/>
              </a:rPr>
              <a:t>А мы опять ушли туда, где выстрелы,</a:t>
            </a:r>
          </a:p>
          <a:p>
            <a:pPr algn="l" eaLnBrk="1" hangingPunct="1">
              <a:buFont typeface="Arial" charset="0"/>
              <a:buNone/>
              <a:defRPr/>
            </a:pPr>
            <a:r>
              <a:rPr lang="ru-RU" sz="1200" b="1" dirty="0" smtClean="0">
                <a:solidFill>
                  <a:schemeClr val="tx1"/>
                </a:solidFill>
                <a:latin typeface="+mn-lt"/>
              </a:rPr>
              <a:t>Где взрывы мин и бомб зловещий вой,</a:t>
            </a:r>
          </a:p>
          <a:p>
            <a:pPr algn="l" eaLnBrk="1" hangingPunct="1">
              <a:buFont typeface="Arial" charset="0"/>
              <a:buNone/>
              <a:defRPr/>
            </a:pPr>
            <a:r>
              <a:rPr lang="ru-RU" sz="1200" b="1" dirty="0" smtClean="0">
                <a:solidFill>
                  <a:schemeClr val="tx1"/>
                </a:solidFill>
                <a:latin typeface="+mn-lt"/>
              </a:rPr>
              <a:t>Пошли  вперед, чтоб выдержать, чтоб  выстоять,    </a:t>
            </a:r>
          </a:p>
          <a:p>
            <a:pPr algn="l" eaLnBrk="1" hangingPunct="1">
              <a:buFont typeface="Arial" charset="0"/>
              <a:buNone/>
              <a:defRPr/>
            </a:pPr>
            <a:r>
              <a:rPr lang="ru-RU" sz="1200" b="1" dirty="0" smtClean="0">
                <a:solidFill>
                  <a:schemeClr val="tx1"/>
                </a:solidFill>
                <a:latin typeface="+mn-lt"/>
              </a:rPr>
              <a:t>Пусть даже самой страшною ценой.</a:t>
            </a:r>
          </a:p>
          <a:p>
            <a:pPr algn="l" eaLnBrk="1" hangingPunct="1">
              <a:buFont typeface="Arial" charset="0"/>
              <a:buNone/>
              <a:defRPr/>
            </a:pPr>
            <a:r>
              <a:rPr lang="ru-RU" sz="1200" b="1" dirty="0" smtClean="0">
                <a:solidFill>
                  <a:schemeClr val="tx1"/>
                </a:solidFill>
                <a:latin typeface="+mn-lt"/>
              </a:rPr>
              <a:t>Земля стонала вся в крови, пожарищах –</a:t>
            </a:r>
          </a:p>
          <a:p>
            <a:pPr algn="l" eaLnBrk="1" hangingPunct="1">
              <a:buFont typeface="Arial" charset="0"/>
              <a:buNone/>
              <a:defRPr/>
            </a:pPr>
            <a:r>
              <a:rPr lang="ru-RU" sz="1200" b="1" dirty="0" smtClean="0">
                <a:solidFill>
                  <a:schemeClr val="tx1"/>
                </a:solidFill>
                <a:latin typeface="+mn-lt"/>
              </a:rPr>
              <a:t>А мы за жизнь вели жестокий бой,</a:t>
            </a:r>
          </a:p>
          <a:p>
            <a:pPr algn="l" eaLnBrk="1" hangingPunct="1">
              <a:buFont typeface="Arial" charset="0"/>
              <a:buNone/>
              <a:defRPr/>
            </a:pPr>
            <a:endParaRPr lang="ru-RU" sz="1200" b="1" dirty="0" smtClean="0">
              <a:solidFill>
                <a:schemeClr val="tx1"/>
              </a:solidFill>
            </a:endParaRPr>
          </a:p>
          <a:p>
            <a:pPr algn="l" eaLnBrk="1" hangingPunct="1">
              <a:buFont typeface="Arial" charset="0"/>
              <a:buNone/>
              <a:defRPr/>
            </a:pPr>
            <a:endParaRPr lang="ru-RU" sz="1200" dirty="0" smtClean="0">
              <a:solidFill>
                <a:schemeClr val="tx1"/>
              </a:solidFill>
            </a:endParaRPr>
          </a:p>
        </p:txBody>
      </p:sp>
      <p:sp>
        <p:nvSpPr>
          <p:cNvPr id="22533" name="Прямоугольник 5"/>
          <p:cNvSpPr>
            <a:spLocks noChangeArrowheads="1"/>
          </p:cNvSpPr>
          <p:nvPr/>
        </p:nvSpPr>
        <p:spPr bwMode="auto">
          <a:xfrm>
            <a:off x="4859338" y="836613"/>
            <a:ext cx="3529012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ru-RU" sz="1200" b="1" dirty="0">
                <a:latin typeface="+mn-lt"/>
                <a:cs typeface="Arial" charset="0"/>
              </a:rPr>
              <a:t>А рядом, наземь падали товарищи,</a:t>
            </a:r>
          </a:p>
          <a:p>
            <a:pPr>
              <a:defRPr/>
            </a:pPr>
            <a:r>
              <a:rPr lang="ru-RU" sz="1200" b="1" dirty="0">
                <a:latin typeface="+mn-lt"/>
                <a:cs typeface="Arial" charset="0"/>
              </a:rPr>
              <a:t>И каждый был такой же молодой.</a:t>
            </a:r>
          </a:p>
          <a:p>
            <a:pPr>
              <a:defRPr/>
            </a:pPr>
            <a:r>
              <a:rPr lang="ru-RU" sz="1200" b="1" dirty="0">
                <a:latin typeface="+mn-lt"/>
                <a:cs typeface="Arial" charset="0"/>
              </a:rPr>
              <a:t>А вокруг весна, неба синева,</a:t>
            </a:r>
          </a:p>
          <a:p>
            <a:pPr>
              <a:defRPr/>
            </a:pPr>
            <a:r>
              <a:rPr lang="ru-RU" sz="1200" b="1" dirty="0">
                <a:latin typeface="+mn-lt"/>
                <a:cs typeface="Arial" charset="0"/>
              </a:rPr>
              <a:t>Солнце бьёт в глаза и нежна листва,</a:t>
            </a:r>
          </a:p>
          <a:p>
            <a:pPr>
              <a:defRPr/>
            </a:pPr>
            <a:r>
              <a:rPr lang="ru-RU" sz="1200" b="1" dirty="0">
                <a:latin typeface="+mn-lt"/>
                <a:cs typeface="Arial" charset="0"/>
              </a:rPr>
              <a:t>Как хочется жить, и любимым быть,</a:t>
            </a:r>
          </a:p>
          <a:p>
            <a:pPr>
              <a:defRPr/>
            </a:pPr>
            <a:r>
              <a:rPr lang="ru-RU" sz="1200" b="1" dirty="0">
                <a:latin typeface="+mn-lt"/>
                <a:cs typeface="Arial" charset="0"/>
              </a:rPr>
              <a:t>И детей растить на земле!</a:t>
            </a:r>
          </a:p>
          <a:p>
            <a:pPr>
              <a:defRPr/>
            </a:pPr>
            <a:r>
              <a:rPr lang="ru-RU" sz="1200" b="1" dirty="0">
                <a:latin typeface="+mn-lt"/>
                <a:cs typeface="Arial" charset="0"/>
              </a:rPr>
              <a:t>Я не слыхал, как злая пуля свистнула,</a:t>
            </a:r>
          </a:p>
          <a:p>
            <a:pPr>
              <a:defRPr/>
            </a:pPr>
            <a:r>
              <a:rPr lang="ru-RU" sz="1200" b="1" dirty="0">
                <a:latin typeface="+mn-lt"/>
                <a:cs typeface="Arial" charset="0"/>
              </a:rPr>
              <a:t>Как я упал и стал землей седой,</a:t>
            </a:r>
          </a:p>
          <a:p>
            <a:pPr>
              <a:defRPr/>
            </a:pPr>
            <a:r>
              <a:rPr lang="ru-RU" sz="1200" b="1" dirty="0">
                <a:latin typeface="+mn-lt"/>
                <a:cs typeface="Arial" charset="0"/>
              </a:rPr>
              <a:t>Как обелиском стал и песней чистою.</a:t>
            </a:r>
          </a:p>
          <a:p>
            <a:pPr>
              <a:defRPr/>
            </a:pPr>
            <a:r>
              <a:rPr lang="ru-RU" sz="1200" b="1" dirty="0">
                <a:latin typeface="+mn-lt"/>
                <a:cs typeface="Arial" charset="0"/>
              </a:rPr>
              <a:t>Ты посмотри, какой я молодой!</a:t>
            </a:r>
          </a:p>
          <a:p>
            <a:pPr>
              <a:defRPr/>
            </a:pPr>
            <a:r>
              <a:rPr lang="ru-RU" sz="1200" b="1" dirty="0">
                <a:latin typeface="+mn-lt"/>
                <a:cs typeface="Arial" charset="0"/>
              </a:rPr>
              <a:t>Я говорю с тобой из сорок пятого.</a:t>
            </a:r>
          </a:p>
          <a:p>
            <a:pPr>
              <a:defRPr/>
            </a:pPr>
            <a:r>
              <a:rPr lang="ru-RU" sz="1200" b="1" dirty="0">
                <a:latin typeface="+mn-lt"/>
                <a:cs typeface="Arial" charset="0"/>
              </a:rPr>
              <a:t>Взгляни на снимок; я еще живой.</a:t>
            </a:r>
          </a:p>
          <a:p>
            <a:pPr>
              <a:defRPr/>
            </a:pPr>
            <a:r>
              <a:rPr lang="ru-RU" sz="1200" b="1" dirty="0">
                <a:latin typeface="+mn-lt"/>
                <a:cs typeface="Arial" charset="0"/>
              </a:rPr>
              <a:t>Не допусти же вновь войну проклятую!</a:t>
            </a:r>
          </a:p>
          <a:p>
            <a:pPr>
              <a:defRPr/>
            </a:pPr>
            <a:r>
              <a:rPr lang="ru-RU" sz="1200" b="1" dirty="0">
                <a:latin typeface="+mn-lt"/>
                <a:cs typeface="Arial" charset="0"/>
              </a:rPr>
              <a:t>Пусть будет мирным небо над тобой!</a:t>
            </a:r>
          </a:p>
          <a:p>
            <a:pPr>
              <a:defRPr/>
            </a:pPr>
            <a:r>
              <a:rPr lang="ru-RU" sz="1200" b="1" dirty="0">
                <a:latin typeface="+mn-lt"/>
                <a:cs typeface="Arial" charset="0"/>
              </a:rPr>
              <a:t>А вокруг весна, неба синева,</a:t>
            </a:r>
          </a:p>
          <a:p>
            <a:pPr>
              <a:defRPr/>
            </a:pPr>
            <a:r>
              <a:rPr lang="ru-RU" sz="1200" b="1" dirty="0">
                <a:latin typeface="+mn-lt"/>
                <a:cs typeface="Arial" charset="0"/>
              </a:rPr>
              <a:t>Солнце бьет в глаза и нежна листва,</a:t>
            </a:r>
          </a:p>
          <a:p>
            <a:pPr>
              <a:defRPr/>
            </a:pPr>
            <a:r>
              <a:rPr lang="ru-RU" sz="1200" b="1" dirty="0">
                <a:latin typeface="+mn-lt"/>
                <a:cs typeface="Arial" charset="0"/>
              </a:rPr>
              <a:t>Нам бы жить да жить, жить бы да любить,</a:t>
            </a:r>
          </a:p>
          <a:p>
            <a:pPr>
              <a:defRPr/>
            </a:pPr>
            <a:r>
              <a:rPr lang="ru-RU" sz="1200" b="1" dirty="0">
                <a:latin typeface="+mn-lt"/>
                <a:cs typeface="Arial" charset="0"/>
              </a:rPr>
              <a:t>Этот мир беречь на земле!</a:t>
            </a:r>
          </a:p>
          <a:p>
            <a:pPr>
              <a:defRPr/>
            </a:pPr>
            <a:endParaRPr lang="ru-RU" sz="1200" dirty="0">
              <a:cs typeface="Arial" charset="0"/>
            </a:endParaRPr>
          </a:p>
          <a:p>
            <a:pPr>
              <a:defRPr/>
            </a:pPr>
            <a:r>
              <a:rPr lang="ru-RU" sz="1200" dirty="0">
                <a:cs typeface="Arial" charset="0"/>
              </a:rPr>
              <a:t>                                                          Михаил Ясень</a:t>
            </a:r>
          </a:p>
          <a:p>
            <a:pPr>
              <a:defRPr/>
            </a:pPr>
            <a:endParaRPr lang="ru-RU" sz="1200" dirty="0">
              <a:cs typeface="Arial" charset="0"/>
            </a:endParaRPr>
          </a:p>
        </p:txBody>
      </p:sp>
      <p:pic>
        <p:nvPicPr>
          <p:cNvPr id="23557" name="Рисунок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4300" y="4652963"/>
            <a:ext cx="2951163" cy="1789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Прямоугольник 1"/>
          <p:cNvSpPr>
            <a:spLocks noChangeArrowheads="1"/>
          </p:cNvSpPr>
          <p:nvPr/>
        </p:nvSpPr>
        <p:spPr bwMode="auto">
          <a:xfrm>
            <a:off x="755650" y="692150"/>
            <a:ext cx="4629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/>
              <a:t> </a:t>
            </a:r>
            <a:r>
              <a:rPr lang="en-US" altLang="ru-RU"/>
              <a:t>http://www.forum-su.com/topic51981.html</a:t>
            </a:r>
            <a:endParaRPr lang="ru-RU" altLang="ru-RU"/>
          </a:p>
        </p:txBody>
      </p:sp>
      <p:sp>
        <p:nvSpPr>
          <p:cNvPr id="24579" name="Прямоугольник 2"/>
          <p:cNvSpPr>
            <a:spLocks noChangeArrowheads="1"/>
          </p:cNvSpPr>
          <p:nvPr/>
        </p:nvSpPr>
        <p:spPr bwMode="auto">
          <a:xfrm>
            <a:off x="798513" y="1062038"/>
            <a:ext cx="394176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/>
              <a:t>pages.marsu.ru/iac/city/prohor.html </a:t>
            </a:r>
            <a:endParaRPr lang="ru-RU" altLang="ru-RU"/>
          </a:p>
        </p:txBody>
      </p:sp>
      <p:sp>
        <p:nvSpPr>
          <p:cNvPr id="24580" name="Прямоугольник 3"/>
          <p:cNvSpPr>
            <a:spLocks noChangeArrowheads="1"/>
          </p:cNvSpPr>
          <p:nvPr/>
        </p:nvSpPr>
        <p:spPr bwMode="auto">
          <a:xfrm>
            <a:off x="798513" y="1479550"/>
            <a:ext cx="45720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/>
              <a:t>http://www.forum-su.com/topic51981.html</a:t>
            </a:r>
            <a:endParaRPr lang="ru-RU" alt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75463" y="692150"/>
            <a:ext cx="504825" cy="5473700"/>
          </a:xfrm>
        </p:spPr>
        <p:txBody>
          <a:bodyPr anchor="t" anchorCtr="0"/>
          <a:lstStyle/>
          <a:p>
            <a:pPr algn="l">
              <a:defRPr/>
            </a:pPr>
            <a:r>
              <a:rPr lang="ru-RU" sz="4800" b="1" i="1" dirty="0" smtClean="0">
                <a:solidFill>
                  <a:srgbClr val="002060"/>
                </a:solidFill>
              </a:rPr>
              <a:t>ресурсы</a:t>
            </a:r>
            <a:endParaRPr lang="ru-RU" sz="4800" b="1" i="1" dirty="0">
              <a:solidFill>
                <a:srgbClr val="002060"/>
              </a:solidFill>
            </a:endParaRPr>
          </a:p>
        </p:txBody>
      </p:sp>
      <p:sp>
        <p:nvSpPr>
          <p:cNvPr id="24582" name="Прямоугольник 2"/>
          <p:cNvSpPr>
            <a:spLocks noChangeArrowheads="1"/>
          </p:cNvSpPr>
          <p:nvPr/>
        </p:nvSpPr>
        <p:spPr bwMode="auto">
          <a:xfrm>
            <a:off x="798513" y="1847850"/>
            <a:ext cx="5238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/>
              <a:t>http://www.portal-slovo.ru/news/40388.php</a:t>
            </a:r>
            <a:endParaRPr lang="ru-RU" altLang="ru-RU"/>
          </a:p>
        </p:txBody>
      </p:sp>
      <p:sp>
        <p:nvSpPr>
          <p:cNvPr id="24583" name="Прямоугольник 3"/>
          <p:cNvSpPr>
            <a:spLocks noChangeArrowheads="1"/>
          </p:cNvSpPr>
          <p:nvPr/>
        </p:nvSpPr>
        <p:spPr bwMode="auto">
          <a:xfrm>
            <a:off x="798513" y="2276475"/>
            <a:ext cx="552608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/>
              <a:t>http://in-news.ru/rossiya/35.html?Itemid=93</a:t>
            </a:r>
            <a:endParaRPr lang="ru-RU" altLang="ru-RU"/>
          </a:p>
        </p:txBody>
      </p:sp>
      <p:sp>
        <p:nvSpPr>
          <p:cNvPr id="24584" name="Прямоугольник 4"/>
          <p:cNvSpPr>
            <a:spLocks noChangeArrowheads="1"/>
          </p:cNvSpPr>
          <p:nvPr/>
        </p:nvSpPr>
        <p:spPr bwMode="auto">
          <a:xfrm>
            <a:off x="798513" y="2565400"/>
            <a:ext cx="61737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/>
              <a:t>http://chill-out.ee/portal/modules/news/article.php?storyid=2150</a:t>
            </a:r>
            <a:endParaRPr lang="ru-RU" altLang="ru-RU"/>
          </a:p>
        </p:txBody>
      </p:sp>
      <p:sp>
        <p:nvSpPr>
          <p:cNvPr id="24585" name="Прямоугольник 5"/>
          <p:cNvSpPr>
            <a:spLocks noChangeArrowheads="1"/>
          </p:cNvSpPr>
          <p:nvPr/>
        </p:nvSpPr>
        <p:spPr bwMode="auto">
          <a:xfrm>
            <a:off x="812800" y="3182938"/>
            <a:ext cx="34432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/>
              <a:t>http://vtv2.games.1c.ru/?page=6</a:t>
            </a:r>
            <a:endParaRPr lang="ru-RU" altLang="ru-RU"/>
          </a:p>
        </p:txBody>
      </p:sp>
      <p:sp>
        <p:nvSpPr>
          <p:cNvPr id="24586" name="Прямоугольник 6"/>
          <p:cNvSpPr>
            <a:spLocks noChangeArrowheads="1"/>
          </p:cNvSpPr>
          <p:nvPr/>
        </p:nvSpPr>
        <p:spPr bwMode="auto">
          <a:xfrm>
            <a:off x="812800" y="3552825"/>
            <a:ext cx="522446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ru-RU"/>
              <a:t>http://zdr-gazeta.ru/index.php?newsid=52762</a:t>
            </a:r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Прямоугольник 3"/>
          <p:cNvSpPr>
            <a:spLocks noChangeArrowheads="1"/>
          </p:cNvSpPr>
          <p:nvPr/>
        </p:nvSpPr>
        <p:spPr bwMode="auto">
          <a:xfrm>
            <a:off x="827088" y="404813"/>
            <a:ext cx="7777360" cy="6186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>
              <a:defRPr/>
            </a:pPr>
            <a:r>
              <a:rPr lang="ru-RU" sz="16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Arial" charset="0"/>
              </a:rPr>
              <a:t>Живая память </a:t>
            </a:r>
          </a:p>
          <a:p>
            <a:pPr>
              <a:defRPr/>
            </a:pPr>
            <a:endParaRPr lang="ru-RU" sz="800" dirty="0">
              <a:cs typeface="Arial" charset="0"/>
            </a:endParaRPr>
          </a:p>
          <a:p>
            <a:pPr>
              <a:defRPr/>
            </a:pPr>
            <a:r>
              <a:rPr lang="ru-RU" sz="1200" dirty="0">
                <a:latin typeface="+mn-lt"/>
                <a:cs typeface="Arial" charset="0"/>
              </a:rPr>
              <a:t>Нас все меньше и меньше, </a:t>
            </a:r>
          </a:p>
          <a:p>
            <a:pPr>
              <a:defRPr/>
            </a:pPr>
            <a:r>
              <a:rPr lang="ru-RU" sz="1200" dirty="0">
                <a:latin typeface="+mn-lt"/>
                <a:cs typeface="Arial" charset="0"/>
              </a:rPr>
              <a:t>А ведь было нас много. </a:t>
            </a:r>
          </a:p>
          <a:p>
            <a:pPr>
              <a:defRPr/>
            </a:pPr>
            <a:r>
              <a:rPr lang="ru-RU" sz="1200" dirty="0">
                <a:latin typeface="+mn-lt"/>
                <a:cs typeface="Arial" charset="0"/>
              </a:rPr>
              <a:t>А ведь было нас столько, </a:t>
            </a:r>
          </a:p>
          <a:p>
            <a:pPr>
              <a:defRPr/>
            </a:pPr>
            <a:r>
              <a:rPr lang="ru-RU" sz="1200" dirty="0">
                <a:latin typeface="+mn-lt"/>
                <a:cs typeface="Arial" charset="0"/>
              </a:rPr>
              <a:t>Аж ломилась дорога. </a:t>
            </a:r>
          </a:p>
          <a:p>
            <a:pPr>
              <a:defRPr/>
            </a:pPr>
            <a:r>
              <a:rPr lang="ru-RU" sz="1200" dirty="0">
                <a:latin typeface="+mn-lt"/>
                <a:cs typeface="Arial" charset="0"/>
              </a:rPr>
              <a:t>Наши раны болели, </a:t>
            </a:r>
          </a:p>
          <a:p>
            <a:pPr>
              <a:defRPr/>
            </a:pPr>
            <a:r>
              <a:rPr lang="ru-RU" sz="1200" dirty="0">
                <a:latin typeface="+mn-lt"/>
                <a:cs typeface="Arial" charset="0"/>
              </a:rPr>
              <a:t>Наши кости белели. </a:t>
            </a:r>
          </a:p>
          <a:p>
            <a:pPr>
              <a:defRPr/>
            </a:pPr>
            <a:r>
              <a:rPr lang="ru-RU" sz="1200" dirty="0">
                <a:latin typeface="+mn-lt"/>
                <a:cs typeface="Arial" charset="0"/>
              </a:rPr>
              <a:t>Мы солдатское лихо </a:t>
            </a:r>
          </a:p>
          <a:p>
            <a:pPr>
              <a:defRPr/>
            </a:pPr>
            <a:r>
              <a:rPr lang="ru-RU" sz="1200" dirty="0">
                <a:latin typeface="+mn-lt"/>
                <a:cs typeface="Arial" charset="0"/>
              </a:rPr>
              <a:t>Вместе с кашею ели. </a:t>
            </a:r>
          </a:p>
          <a:p>
            <a:pPr>
              <a:defRPr/>
            </a:pPr>
            <a:r>
              <a:rPr lang="ru-RU" sz="1200" dirty="0">
                <a:latin typeface="+mn-lt"/>
                <a:cs typeface="Arial" charset="0"/>
              </a:rPr>
              <a:t>Нас все меньше и меньше, </a:t>
            </a:r>
          </a:p>
          <a:p>
            <a:pPr>
              <a:defRPr/>
            </a:pPr>
            <a:r>
              <a:rPr lang="ru-RU" sz="1200" dirty="0">
                <a:latin typeface="+mn-lt"/>
                <a:cs typeface="Arial" charset="0"/>
              </a:rPr>
              <a:t>Мы уходим далече, </a:t>
            </a:r>
          </a:p>
          <a:p>
            <a:pPr>
              <a:defRPr/>
            </a:pPr>
            <a:r>
              <a:rPr lang="ru-RU" sz="1200" dirty="0">
                <a:latin typeface="+mn-lt"/>
                <a:cs typeface="Arial" charset="0"/>
              </a:rPr>
              <a:t>Это мы погасили </a:t>
            </a:r>
          </a:p>
          <a:p>
            <a:pPr>
              <a:defRPr/>
            </a:pPr>
            <a:r>
              <a:rPr lang="ru-RU" sz="1200" dirty="0">
                <a:latin typeface="+mn-lt"/>
                <a:cs typeface="Arial" charset="0"/>
              </a:rPr>
              <a:t>Бухенвальдские печи. </a:t>
            </a:r>
          </a:p>
          <a:p>
            <a:pPr>
              <a:defRPr/>
            </a:pPr>
            <a:r>
              <a:rPr lang="ru-RU" sz="1200" dirty="0">
                <a:latin typeface="+mn-lt"/>
                <a:cs typeface="Arial" charset="0"/>
              </a:rPr>
              <a:t>Наши роты редели, </a:t>
            </a:r>
          </a:p>
          <a:p>
            <a:pPr>
              <a:defRPr/>
            </a:pPr>
            <a:r>
              <a:rPr lang="ru-RU" sz="1200" dirty="0">
                <a:latin typeface="+mn-lt"/>
                <a:cs typeface="Arial" charset="0"/>
              </a:rPr>
              <a:t>Наши души седеют</a:t>
            </a:r>
          </a:p>
          <a:p>
            <a:pPr>
              <a:defRPr/>
            </a:pPr>
            <a:r>
              <a:rPr lang="ru-RU" sz="1200" dirty="0">
                <a:latin typeface="+mn-lt"/>
                <a:cs typeface="Arial" charset="0"/>
              </a:rPr>
              <a:t>Смерть погреться ходила </a:t>
            </a:r>
          </a:p>
          <a:p>
            <a:pPr>
              <a:defRPr/>
            </a:pPr>
            <a:r>
              <a:rPr lang="ru-RU" sz="1200" dirty="0">
                <a:latin typeface="+mn-lt"/>
                <a:cs typeface="Arial" charset="0"/>
              </a:rPr>
              <a:t>К нам в окопные щели. </a:t>
            </a:r>
          </a:p>
          <a:p>
            <a:pPr>
              <a:defRPr/>
            </a:pPr>
            <a:r>
              <a:rPr lang="ru-RU" sz="1200" dirty="0">
                <a:latin typeface="+mn-lt"/>
                <a:cs typeface="Arial" charset="0"/>
              </a:rPr>
              <a:t>Нас все меньше и меньше, </a:t>
            </a:r>
          </a:p>
          <a:p>
            <a:pPr>
              <a:defRPr/>
            </a:pPr>
            <a:r>
              <a:rPr lang="ru-RU" sz="1200" dirty="0">
                <a:latin typeface="+mn-lt"/>
                <a:cs typeface="Arial" charset="0"/>
              </a:rPr>
              <a:t>Подвигаются годы, </a:t>
            </a:r>
          </a:p>
          <a:p>
            <a:pPr>
              <a:defRPr/>
            </a:pPr>
            <a:r>
              <a:rPr lang="ru-RU" sz="1200" dirty="0">
                <a:latin typeface="+mn-lt"/>
                <a:cs typeface="Arial" charset="0"/>
              </a:rPr>
              <a:t>Мы из тех, из двужильных, </a:t>
            </a:r>
          </a:p>
          <a:p>
            <a:pPr>
              <a:defRPr/>
            </a:pPr>
            <a:r>
              <a:rPr lang="ru-RU" sz="1200" dirty="0">
                <a:latin typeface="+mn-lt"/>
                <a:cs typeface="Arial" charset="0"/>
              </a:rPr>
              <a:t>Из солдатской породы. </a:t>
            </a:r>
          </a:p>
          <a:p>
            <a:pPr>
              <a:defRPr/>
            </a:pPr>
            <a:r>
              <a:rPr lang="ru-RU" sz="1200" dirty="0">
                <a:latin typeface="+mn-lt"/>
                <a:cs typeface="Arial" charset="0"/>
              </a:rPr>
              <a:t>В трудных снах оживая, </a:t>
            </a:r>
          </a:p>
          <a:p>
            <a:pPr>
              <a:defRPr/>
            </a:pPr>
            <a:r>
              <a:rPr lang="ru-RU" sz="1200" dirty="0">
                <a:latin typeface="+mn-lt"/>
                <a:cs typeface="Arial" charset="0"/>
              </a:rPr>
              <a:t>Бьет метель фронтовая, </a:t>
            </a:r>
          </a:p>
          <a:p>
            <a:pPr>
              <a:defRPr/>
            </a:pPr>
            <a:r>
              <a:rPr lang="ru-RU" sz="1200" dirty="0">
                <a:latin typeface="+mn-lt"/>
                <a:cs typeface="Arial" charset="0"/>
              </a:rPr>
              <a:t>Вся в рубцах да в ожогах </a:t>
            </a:r>
          </a:p>
          <a:p>
            <a:pPr>
              <a:defRPr/>
            </a:pPr>
            <a:r>
              <a:rPr lang="ru-RU" sz="1200" dirty="0">
                <a:latin typeface="+mn-lt"/>
                <a:cs typeface="Arial" charset="0"/>
              </a:rPr>
              <a:t>Наша память живая. </a:t>
            </a:r>
          </a:p>
          <a:p>
            <a:pPr>
              <a:defRPr/>
            </a:pPr>
            <a:r>
              <a:rPr lang="ru-RU" sz="1200" dirty="0">
                <a:latin typeface="+mn-lt"/>
                <a:cs typeface="Arial" charset="0"/>
              </a:rPr>
              <a:t>Шли последние марши, </a:t>
            </a:r>
          </a:p>
          <a:p>
            <a:pPr>
              <a:defRPr/>
            </a:pPr>
            <a:r>
              <a:rPr lang="ru-RU" sz="1200" dirty="0">
                <a:latin typeface="+mn-lt"/>
                <a:cs typeface="Arial" charset="0"/>
              </a:rPr>
              <a:t>Аж ломилась дорога, </a:t>
            </a:r>
          </a:p>
          <a:p>
            <a:pPr>
              <a:defRPr/>
            </a:pPr>
            <a:r>
              <a:rPr lang="ru-RU" sz="1200" dirty="0">
                <a:latin typeface="+mn-lt"/>
                <a:cs typeface="Arial" charset="0"/>
              </a:rPr>
              <a:t>Нас все меньше и меньше, </a:t>
            </a:r>
          </a:p>
          <a:p>
            <a:pPr>
              <a:defRPr/>
            </a:pPr>
            <a:r>
              <a:rPr lang="ru-RU" sz="1200" dirty="0">
                <a:latin typeface="+mn-lt"/>
                <a:cs typeface="Arial" charset="0"/>
              </a:rPr>
              <a:t>А ведь было нас много. </a:t>
            </a:r>
          </a:p>
          <a:p>
            <a:pPr>
              <a:defRPr/>
            </a:pPr>
            <a:endParaRPr lang="ru-RU" sz="1200" dirty="0">
              <a:latin typeface="+mn-lt"/>
              <a:cs typeface="Arial" charset="0"/>
            </a:endParaRPr>
          </a:p>
          <a:p>
            <a:pPr>
              <a:defRPr/>
            </a:pPr>
            <a:r>
              <a:rPr lang="ru-RU" sz="1200" dirty="0">
                <a:latin typeface="+mn-lt"/>
                <a:cs typeface="Arial" charset="0"/>
              </a:rPr>
              <a:t>Сергей Островой.</a:t>
            </a:r>
          </a:p>
          <a:p>
            <a:pPr>
              <a:defRPr/>
            </a:pPr>
            <a:endParaRPr lang="ru-RU" sz="1200" dirty="0">
              <a:latin typeface="+mn-lt"/>
              <a:cs typeface="Arial" charset="0"/>
            </a:endParaRPr>
          </a:p>
        </p:txBody>
      </p:sp>
      <p:pic>
        <p:nvPicPr>
          <p:cNvPr id="5123" name="Рисунок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938" y="620713"/>
            <a:ext cx="1463675" cy="173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Рисунок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1500" y="620713"/>
            <a:ext cx="2474913" cy="1655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Рисунок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2781300"/>
            <a:ext cx="2427288" cy="157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Рисунок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525" y="4652963"/>
            <a:ext cx="2436813" cy="172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Рисунок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4724400"/>
            <a:ext cx="1727200" cy="1628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Рисунок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0" y="2781300"/>
            <a:ext cx="1697038" cy="1670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11188" y="260350"/>
            <a:ext cx="8281987" cy="936625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002060"/>
                </a:solidFill>
              </a:rPr>
              <a:t>История создания 81 гвардейской стрелковой дивизии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6147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11188" y="1412776"/>
            <a:ext cx="7777236" cy="4536503"/>
          </a:xfrm>
        </p:spPr>
        <p:txBody>
          <a:bodyPr>
            <a:normAutofit/>
          </a:bodyPr>
          <a:lstStyle/>
          <a:p>
            <a:pPr algn="just" eaLnBrk="1" hangingPunct="1">
              <a:buFont typeface="Arial" charset="0"/>
              <a:buNone/>
              <a:defRPr/>
            </a:pPr>
            <a:r>
              <a:rPr lang="ru-RU" sz="1800" dirty="0" smtClean="0">
                <a:solidFill>
                  <a:schemeClr val="tx1"/>
                </a:solidFill>
                <a:latin typeface="+mn-lt"/>
              </a:rPr>
              <a:t>13 августа 1942 г. в донской степи, неподалеку от станции Тундутово, приняла боевое крещение 422-я стрелковая дивизия. Сформированная и обученная на Дальнем Востоке, она сплотила под своим Знаменем тихоокеанских и уссурийских рыбаков, охотников из нанайских сел, горняков Артема и Ургала, приханкайских  колхозников, рабочих предприятий Хабаровска, Комсомольска-на-Амуре, Биробиджана... Командовал дивизией полковник И. К. Морозов, участник хасанских событий. Встретивший дальневосточников командующий 57-й армией генерал Ф. И. Толбухин поставил перед ними задачу - не допустить прорыва противника с юга на Сталинград, вдоль железной дороги через станцию Тундутово, и на Красноармейск - через высоту 118,3, с. Солянку.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Прямоугольник 1"/>
          <p:cNvSpPr>
            <a:spLocks noChangeArrowheads="1"/>
          </p:cNvSpPr>
          <p:nvPr/>
        </p:nvSpPr>
        <p:spPr bwMode="auto">
          <a:xfrm>
            <a:off x="441325" y="466725"/>
            <a:ext cx="7920038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dirty="0">
                <a:latin typeface="+mn-lt"/>
                <a:cs typeface="Arial" charset="0"/>
              </a:rPr>
              <a:t>Неоценим вклад отважных солдат и офицеров Дивизии в победу над фашистами в годы Великой Отечественной войны. Воины -дальневосточники проявили беспримерное мужество и героизм в боях под Сталинградом, на "Тундутовском бастионе"; под Белгородом и Харьковом, в Краснограде и на Днепре. </a:t>
            </a:r>
          </a:p>
          <a:p>
            <a:pPr algn="just">
              <a:defRPr/>
            </a:pPr>
            <a:r>
              <a:rPr lang="ru-RU" dirty="0">
                <a:latin typeface="+mn-lt"/>
                <a:cs typeface="Arial" charset="0"/>
              </a:rPr>
              <a:t>Свидетельством проявленного героизма являются преобразование          1 марта 1943 года 422 стрелковой дивизии в 81 Гвардейскую стрелковую дивизию, награждение почти двух тысяч воинов боевыми орденами и медалями СССР. Но самое знаменательное подтверждение мужества солдат и офицеров вашей дивизии - присвоение 22 из них высокого звания Героя Советского Союза.</a:t>
            </a:r>
          </a:p>
          <a:p>
            <a:pPr algn="just">
              <a:defRPr/>
            </a:pPr>
            <a:r>
              <a:rPr lang="ru-RU" dirty="0">
                <a:latin typeface="+mn-lt"/>
                <a:cs typeface="Arial" charset="0"/>
              </a:rPr>
              <a:t>Пройдя фронтовыми дорогами через Украину, Румынию, Венгрию, Чехословакию и Австрию, гвардейцы встретили свой День Победы в Праге.</a:t>
            </a:r>
          </a:p>
        </p:txBody>
      </p:sp>
      <p:pic>
        <p:nvPicPr>
          <p:cNvPr id="7171" name="Рисунок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4407038"/>
            <a:ext cx="2881039" cy="1974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Рисунок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21" t="8287" r="8452" b="9946"/>
          <a:stretch>
            <a:fillRect/>
          </a:stretch>
        </p:blipFill>
        <p:spPr bwMode="auto">
          <a:xfrm>
            <a:off x="899592" y="4564062"/>
            <a:ext cx="1869249" cy="1876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Рисунок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051" y="4564062"/>
            <a:ext cx="1512400" cy="1817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Прямоугольник 1"/>
          <p:cNvSpPr>
            <a:spLocks noChangeArrowheads="1"/>
          </p:cNvSpPr>
          <p:nvPr/>
        </p:nvSpPr>
        <p:spPr bwMode="auto">
          <a:xfrm>
            <a:off x="323850" y="1341438"/>
            <a:ext cx="835183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just">
              <a:defRPr/>
            </a:pPr>
            <a:r>
              <a:rPr lang="ru-RU" dirty="0">
                <a:latin typeface="+mn-lt"/>
                <a:cs typeface="Arial" charset="0"/>
              </a:rPr>
              <a:t>С 17 июля 1942 года началась Сталинградская битва. Она охватила территорию в 100 тыс. кв. км и продолжалась 200 суток. С обеих сторон в ней участвовало более 2 млн. человек. </a:t>
            </a:r>
          </a:p>
          <a:p>
            <a:pPr algn="just">
              <a:defRPr/>
            </a:pPr>
            <a:r>
              <a:rPr lang="ru-RU" dirty="0">
                <a:latin typeface="+mn-lt"/>
                <a:cs typeface="Arial" charset="0"/>
              </a:rPr>
              <a:t>В начале августа немецкие войска подошли к ближним подступам Сталинграда. С севера до города оставалось 60-70 километров, с юга - 20-30. </a:t>
            </a:r>
          </a:p>
          <a:p>
            <a:pPr algn="just">
              <a:defRPr/>
            </a:pPr>
            <a:r>
              <a:rPr lang="ru-RU" dirty="0">
                <a:latin typeface="+mn-lt"/>
                <a:cs typeface="Arial" charset="0"/>
              </a:rPr>
              <a:t>23 августа на одном из участков немецкие части прорвались к берегу Волги. За сутки на город было совершено до 2 тыс. налетов. В результате бомбардировок погибло свыше. 40 тыс. человек, свыше 150 тыс. ранено.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ctrTitle"/>
          </p:nvPr>
        </p:nvSpPr>
        <p:spPr>
          <a:xfrm>
            <a:off x="649288" y="188913"/>
            <a:ext cx="7772400" cy="936625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dirty="0" smtClean="0">
                <a:solidFill>
                  <a:srgbClr val="FFFF00"/>
                </a:solidFill>
              </a:rPr>
              <a:t>Сталинградская битва</a:t>
            </a:r>
            <a:endParaRPr lang="ru-RU" sz="2800" b="1" dirty="0">
              <a:solidFill>
                <a:srgbClr val="FFFF00"/>
              </a:solidFill>
            </a:endParaRPr>
          </a:p>
        </p:txBody>
      </p:sp>
      <p:pic>
        <p:nvPicPr>
          <p:cNvPr id="8196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3" y="4175125"/>
            <a:ext cx="2374900" cy="1774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Рисунок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475" y="4292600"/>
            <a:ext cx="2281238" cy="1697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Рисунок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4292600"/>
            <a:ext cx="2581275" cy="1622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849" y="4005065"/>
            <a:ext cx="4238801" cy="21623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Рисунок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7900" y="4005065"/>
            <a:ext cx="3550648" cy="21623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Рисунок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1268413"/>
            <a:ext cx="3306763" cy="2232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9750" y="620713"/>
            <a:ext cx="4679950" cy="3095625"/>
          </a:xfrm>
        </p:spPr>
        <p:txBody>
          <a:bodyPr rtlCol="0">
            <a:norm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sz="1800" dirty="0" smtClean="0">
                <a:solidFill>
                  <a:schemeClr val="tx1"/>
                </a:solidFill>
                <a:latin typeface="+mn-lt"/>
              </a:rPr>
              <a:t>Мой отец воевал в 173 артиллерийском полку, преобразованном из 1061 артиллерийского полка 422стрелковой дивизии. Из его рассказов я знаю, что он,  во время защиты Сталинграда, находился в доме, который был напротив «дома Павлова». После освобождения Сталинграда мой отец вместе со своим полком дошел до Праги, где и встретил день Победы.</a:t>
            </a:r>
            <a:endParaRPr lang="ru-RU" sz="1800" dirty="0">
              <a:solidFill>
                <a:schemeClr val="tx1"/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50825" y="260351"/>
            <a:ext cx="8497888" cy="576362"/>
          </a:xfrm>
        </p:spPr>
        <p:txBody>
          <a:bodyPr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dirty="0"/>
              <a:t> </a:t>
            </a:r>
            <a:r>
              <a:rPr lang="ru-RU" sz="2700" b="1" dirty="0">
                <a:solidFill>
                  <a:srgbClr val="FFFF00"/>
                </a:solidFill>
              </a:rPr>
              <a:t>Он защищал Сталинград. Что ему пламя геенны, ад?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95288" y="836712"/>
            <a:ext cx="6121400" cy="4679851"/>
          </a:xfrm>
        </p:spPr>
        <p:txBody>
          <a:bodyPr rtlCol="0">
            <a:noAutofit/>
          </a:bodyPr>
          <a:lstStyle/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sz="1800" dirty="0">
                <a:solidFill>
                  <a:schemeClr val="tx1"/>
                </a:solidFill>
                <a:latin typeface="+mn-lt"/>
              </a:rPr>
              <a:t>К середине </a:t>
            </a:r>
            <a:r>
              <a:rPr lang="ru-RU" sz="1800" dirty="0" smtClean="0">
                <a:solidFill>
                  <a:schemeClr val="tx1"/>
                </a:solidFill>
                <a:latin typeface="+mn-lt"/>
              </a:rPr>
              <a:t>ноября 1942 года </a:t>
            </a:r>
            <a:r>
              <a:rPr lang="ru-RU" sz="1800" dirty="0">
                <a:solidFill>
                  <a:schemeClr val="tx1"/>
                </a:solidFill>
                <a:latin typeface="+mn-lt"/>
              </a:rPr>
              <a:t>немецкие войска овладели большей частью города. На двух городских участках они вышли к Волге, но форсировать ее им не удалось. 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sz="1800" dirty="0">
                <a:solidFill>
                  <a:schemeClr val="tx1"/>
                </a:solidFill>
                <a:latin typeface="+mn-lt"/>
              </a:rPr>
              <a:t>11 ноября немецкие войска предприняли последнюю попытку овладеть Сталинградом. </a:t>
            </a: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sz="1800" dirty="0">
                <a:solidFill>
                  <a:schemeClr val="tx1"/>
                </a:solidFill>
                <a:latin typeface="+mn-lt"/>
              </a:rPr>
              <a:t>С 19 </a:t>
            </a:r>
            <a:r>
              <a:rPr lang="ru-RU" sz="1800" dirty="0" smtClean="0">
                <a:solidFill>
                  <a:schemeClr val="tx1"/>
                </a:solidFill>
                <a:latin typeface="+mn-lt"/>
              </a:rPr>
              <a:t>ноября  </a:t>
            </a:r>
            <a:r>
              <a:rPr lang="ru-RU" sz="1800" dirty="0">
                <a:solidFill>
                  <a:schemeClr val="tx1"/>
                </a:solidFill>
                <a:latin typeface="+mn-lt"/>
              </a:rPr>
              <a:t>до 2 февраля следующего года развивалось контрнаступление советских войск на Сталинградском фронте. В результате немецкая армия была взята в кольцо. Общие потери противника в Сталинградской битве составили 1,5 млн. человек. </a:t>
            </a:r>
            <a:endParaRPr lang="ru-RU" sz="1800" dirty="0" smtClean="0">
              <a:solidFill>
                <a:schemeClr val="tx1"/>
              </a:solidFill>
              <a:latin typeface="+mn-lt"/>
            </a:endParaRPr>
          </a:p>
          <a:p>
            <a:pPr algn="just" eaLnBrk="1" fontAlgn="auto" hangingPunct="1">
              <a:spcAft>
                <a:spcPts val="0"/>
              </a:spcAft>
              <a:defRPr/>
            </a:pPr>
            <a:r>
              <a:rPr lang="ru-RU" sz="1800" dirty="0" smtClean="0">
                <a:solidFill>
                  <a:schemeClr val="tx1"/>
                </a:solidFill>
                <a:latin typeface="+mn-lt"/>
              </a:rPr>
              <a:t>Великая </a:t>
            </a:r>
            <a:r>
              <a:rPr lang="ru-RU" sz="1800" dirty="0">
                <a:solidFill>
                  <a:schemeClr val="tx1"/>
                </a:solidFill>
                <a:latin typeface="+mn-lt"/>
              </a:rPr>
              <a:t>Сталинградская битва закончилась блестящей победой советских войск. </a:t>
            </a:r>
            <a:endParaRPr lang="ru-RU" sz="1800" dirty="0">
              <a:latin typeface="+mn-lt"/>
            </a:endParaRPr>
          </a:p>
        </p:txBody>
      </p:sp>
      <p:pic>
        <p:nvPicPr>
          <p:cNvPr id="10244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6688" y="981075"/>
            <a:ext cx="2362200" cy="1562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Рисунок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3038" y="2636838"/>
            <a:ext cx="2395537" cy="180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Рисунок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2910" y="4725144"/>
            <a:ext cx="2608920" cy="179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Рисунок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312" y="4725144"/>
            <a:ext cx="2708275" cy="177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8" name="Рисунок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4714825"/>
            <a:ext cx="2760663" cy="17922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850" y="188913"/>
            <a:ext cx="8640763" cy="1152525"/>
          </a:xfrm>
        </p:spPr>
        <p:txBody>
          <a:bodyPr/>
          <a:lstStyle/>
          <a:p>
            <a:pPr>
              <a:lnSpc>
                <a:spcPct val="100000"/>
              </a:lnSpc>
              <a:defRPr/>
            </a:pPr>
            <a:r>
              <a:rPr lang="ru-RU" sz="3200" b="1" dirty="0" smtClean="0">
                <a:solidFill>
                  <a:srgbClr val="FFFF00"/>
                </a:solidFill>
              </a:rPr>
              <a:t>Сталинградская битва вошла в историю</a:t>
            </a:r>
            <a:br>
              <a:rPr lang="ru-RU" sz="3200" b="1" dirty="0" smtClean="0">
                <a:solidFill>
                  <a:srgbClr val="FFFF00"/>
                </a:solidFill>
              </a:rPr>
            </a:br>
            <a:r>
              <a:rPr lang="ru-RU" sz="3200" b="1" dirty="0" smtClean="0">
                <a:solidFill>
                  <a:srgbClr val="FFFF00"/>
                </a:solidFill>
              </a:rPr>
              <a:t>как коренной перелом</a:t>
            </a:r>
            <a:endParaRPr lang="ru-RU" sz="3200" b="1" dirty="0">
              <a:solidFill>
                <a:srgbClr val="FFFF00"/>
              </a:solidFill>
            </a:endParaRPr>
          </a:p>
        </p:txBody>
      </p:sp>
      <p:pic>
        <p:nvPicPr>
          <p:cNvPr id="11267" name="Рисунок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-1289" b="1431"/>
          <a:stretch>
            <a:fillRect/>
          </a:stretch>
        </p:blipFill>
        <p:spPr bwMode="auto">
          <a:xfrm>
            <a:off x="250825" y="1844675"/>
            <a:ext cx="3983038" cy="370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8" name="Прямоугольник 6"/>
          <p:cNvSpPr>
            <a:spLocks noChangeArrowheads="1"/>
          </p:cNvSpPr>
          <p:nvPr/>
        </p:nvSpPr>
        <p:spPr bwMode="auto">
          <a:xfrm>
            <a:off x="4427538" y="1562100"/>
            <a:ext cx="4465637" cy="5078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Palatino Linotype" panose="02040502050505030304" pitchFamily="18" charset="0"/>
                <a:cs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dirty="0"/>
              <a:t>2 февраля 1943 года советские войска разгромили врага под Сталинградом</a:t>
            </a:r>
          </a:p>
          <a:p>
            <a:pPr eaLnBrk="1" hangingPunct="1"/>
            <a:r>
              <a:rPr lang="ru-RU" altLang="ru-RU" dirty="0"/>
              <a:t>Начавшаяся 19 ноября 1942 года наступательная операция советских войск завершилась 2 февраля 1943 года сокрушительным разгромом гитлеровцев и их союзников. Сталинградская битва вошла в историю как коренной перелом в ходе Великой Отечественной войны.</a:t>
            </a:r>
          </a:p>
          <a:p>
            <a:pPr eaLnBrk="1" hangingPunct="1"/>
            <a:r>
              <a:rPr lang="ru-RU" altLang="ru-RU" dirty="0"/>
              <a:t> Успех битвы на Волге стал возможен благодаря массовому героизму, мужеству и несгибаемой стойкости наших солдат. 112 наиболее отличившихся воинов стали Героями Советского Союза. Свыше 700 тысяч участников битвы были награждены медалями «За оборону Сталинграда».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Исполнительный">
  <a:themeElements>
    <a:clrScheme name="Аптека">
      <a:dk1>
        <a:sysClr val="windowText" lastClr="000000"/>
      </a:dk1>
      <a:lt1>
        <a:sysClr val="window" lastClr="FFFFFF"/>
      </a:lt1>
      <a:dk2>
        <a:srgbClr val="564B3C"/>
      </a:dk2>
      <a:lt2>
        <a:srgbClr val="ECEDD1"/>
      </a:lt2>
      <a:accent1>
        <a:srgbClr val="93A299"/>
      </a:accent1>
      <a:accent2>
        <a:srgbClr val="CF543F"/>
      </a:accent2>
      <a:accent3>
        <a:srgbClr val="B5AE53"/>
      </a:accent3>
      <a:accent4>
        <a:srgbClr val="848058"/>
      </a:accent4>
      <a:accent5>
        <a:srgbClr val="E8B54D"/>
      </a:accent5>
      <a:accent6>
        <a:srgbClr val="786C71"/>
      </a:accent6>
      <a:hlink>
        <a:srgbClr val="CCCC00"/>
      </a:hlink>
      <a:folHlink>
        <a:srgbClr val="B2B2B2"/>
      </a:folHlink>
    </a:clrScheme>
    <a:fontScheme name="Исполнительный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华文楷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Бумажная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2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3109</TotalTime>
  <Words>2187</Words>
  <Application>Microsoft Office PowerPoint</Application>
  <PresentationFormat>Экран (4:3)</PresentationFormat>
  <Paragraphs>136</Paragraphs>
  <Slides>22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22</vt:i4>
      </vt:variant>
    </vt:vector>
  </HeadingPairs>
  <TitlesOfParts>
    <vt:vector size="23" baseType="lpstr">
      <vt:lpstr>Исполнительный</vt:lpstr>
      <vt:lpstr>Презентация PowerPoint</vt:lpstr>
      <vt:lpstr>Жизнь течет, как река, и все меньше остается их, фронтовиков, седых ветеранов, героев войны. Родная земля принимает их навечно. И им, как мавзолей, земля. На миллион веков ..."</vt:lpstr>
      <vt:lpstr>Презентация PowerPoint</vt:lpstr>
      <vt:lpstr>История создания 81 гвардейской стрелковой дивизии</vt:lpstr>
      <vt:lpstr>Презентация PowerPoint</vt:lpstr>
      <vt:lpstr>Сталинградская битва</vt:lpstr>
      <vt:lpstr>Презентация PowerPoint</vt:lpstr>
      <vt:lpstr> Он защищал Сталинград. Что ему пламя геенны, ад?</vt:lpstr>
      <vt:lpstr>Сталинградская битва вошла в историю как коренной перелом</vt:lpstr>
      <vt:lpstr>Бои за Красноград, Харьков и Белград</vt:lpstr>
      <vt:lpstr>Бой за Кировоград</vt:lpstr>
      <vt:lpstr>Взятие Будапешта</vt:lpstr>
      <vt:lpstr>Освобождение Чехии</vt:lpstr>
      <vt:lpstr>Освобождения  Молдавии и Румынии</vt:lpstr>
      <vt:lpstr>Освобождение Словакии</vt:lpstr>
      <vt:lpstr>Освобождение Австрии</vt:lpstr>
      <vt:lpstr>Освобождение Праги</vt:lpstr>
      <vt:lpstr>Презентация PowerPoint</vt:lpstr>
      <vt:lpstr>Презентация PowerPoint</vt:lpstr>
      <vt:lpstr>С Днём Победы дорогие ветераны !!! Крепкого здоровья вам, счастья и благополучия..  </vt:lpstr>
      <vt:lpstr>Письмо из сорок пятого</vt:lpstr>
      <vt:lpstr>ресурсы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Никто не забыт и ничто не забыто</dc:title>
  <dc:creator>Колосовы</dc:creator>
  <cp:lastModifiedBy>Лариса Колосова</cp:lastModifiedBy>
  <cp:revision>135</cp:revision>
  <dcterms:created xsi:type="dcterms:W3CDTF">2010-04-06T05:30:52Z</dcterms:created>
  <dcterms:modified xsi:type="dcterms:W3CDTF">2025-03-16T04:27:44Z</dcterms:modified>
</cp:coreProperties>
</file>